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4"/>
  </p:notesMasterIdLst>
  <p:sldIdLst>
    <p:sldId id="257" r:id="rId2"/>
    <p:sldId id="270" r:id="rId3"/>
    <p:sldId id="1332" r:id="rId4"/>
    <p:sldId id="271" r:id="rId5"/>
    <p:sldId id="273" r:id="rId6"/>
    <p:sldId id="840" r:id="rId7"/>
    <p:sldId id="1301" r:id="rId8"/>
    <p:sldId id="373" r:id="rId9"/>
    <p:sldId id="374" r:id="rId10"/>
    <p:sldId id="375" r:id="rId11"/>
    <p:sldId id="259" r:id="rId12"/>
    <p:sldId id="293" r:id="rId13"/>
    <p:sldId id="279" r:id="rId14"/>
    <p:sldId id="885" r:id="rId15"/>
    <p:sldId id="886" r:id="rId16"/>
    <p:sldId id="887" r:id="rId17"/>
    <p:sldId id="261" r:id="rId18"/>
    <p:sldId id="291" r:id="rId19"/>
    <p:sldId id="292" r:id="rId20"/>
    <p:sldId id="281" r:id="rId21"/>
    <p:sldId id="266" r:id="rId22"/>
    <p:sldId id="282" r:id="rId23"/>
    <p:sldId id="1310" r:id="rId24"/>
    <p:sldId id="770" r:id="rId25"/>
    <p:sldId id="1311" r:id="rId26"/>
    <p:sldId id="283" r:id="rId27"/>
    <p:sldId id="294" r:id="rId28"/>
    <p:sldId id="773" r:id="rId29"/>
    <p:sldId id="284" r:id="rId30"/>
    <p:sldId id="775" r:id="rId31"/>
    <p:sldId id="776" r:id="rId32"/>
    <p:sldId id="286" r:id="rId33"/>
    <p:sldId id="777" r:id="rId34"/>
    <p:sldId id="1304" r:id="rId35"/>
    <p:sldId id="287" r:id="rId36"/>
    <p:sldId id="288" r:id="rId37"/>
    <p:sldId id="1041" r:id="rId38"/>
    <p:sldId id="1042" r:id="rId39"/>
    <p:sldId id="1043" r:id="rId40"/>
    <p:sldId id="1044" r:id="rId41"/>
    <p:sldId id="1045" r:id="rId42"/>
    <p:sldId id="1046" r:id="rId43"/>
    <p:sldId id="857" r:id="rId44"/>
    <p:sldId id="858" r:id="rId45"/>
    <p:sldId id="859" r:id="rId46"/>
    <p:sldId id="860" r:id="rId47"/>
    <p:sldId id="861" r:id="rId48"/>
    <p:sldId id="862" r:id="rId49"/>
    <p:sldId id="847" r:id="rId50"/>
    <p:sldId id="295" r:id="rId51"/>
    <p:sldId id="890" r:id="rId52"/>
    <p:sldId id="863" r:id="rId53"/>
    <p:sldId id="296" r:id="rId54"/>
    <p:sldId id="304" r:id="rId55"/>
    <p:sldId id="298" r:id="rId56"/>
    <p:sldId id="305" r:id="rId57"/>
    <p:sldId id="299" r:id="rId58"/>
    <p:sldId id="300" r:id="rId59"/>
    <p:sldId id="301" r:id="rId60"/>
    <p:sldId id="852" r:id="rId61"/>
    <p:sldId id="853" r:id="rId62"/>
    <p:sldId id="306" r:id="rId63"/>
    <p:sldId id="307" r:id="rId64"/>
    <p:sldId id="308" r:id="rId65"/>
    <p:sldId id="864" r:id="rId66"/>
    <p:sldId id="1302" r:id="rId67"/>
    <p:sldId id="865" r:id="rId68"/>
    <p:sldId id="871" r:id="rId69"/>
    <p:sldId id="849" r:id="rId70"/>
    <p:sldId id="867" r:id="rId71"/>
    <p:sldId id="868" r:id="rId72"/>
    <p:sldId id="310" r:id="rId73"/>
    <p:sldId id="311" r:id="rId74"/>
    <p:sldId id="1322" r:id="rId75"/>
    <p:sldId id="1323" r:id="rId76"/>
    <p:sldId id="1324" r:id="rId77"/>
    <p:sldId id="1325" r:id="rId78"/>
    <p:sldId id="313" r:id="rId79"/>
    <p:sldId id="315" r:id="rId80"/>
    <p:sldId id="314" r:id="rId81"/>
    <p:sldId id="316" r:id="rId82"/>
    <p:sldId id="317" r:id="rId83"/>
    <p:sldId id="319" r:id="rId84"/>
    <p:sldId id="334" r:id="rId85"/>
    <p:sldId id="335" r:id="rId86"/>
    <p:sldId id="336" r:id="rId87"/>
    <p:sldId id="337" r:id="rId88"/>
    <p:sldId id="338" r:id="rId89"/>
    <p:sldId id="339" r:id="rId90"/>
    <p:sldId id="340" r:id="rId91"/>
    <p:sldId id="321" r:id="rId92"/>
    <p:sldId id="1333" r:id="rId93"/>
    <p:sldId id="342" r:id="rId94"/>
    <p:sldId id="341" r:id="rId95"/>
    <p:sldId id="343" r:id="rId96"/>
    <p:sldId id="344" r:id="rId97"/>
    <p:sldId id="345" r:id="rId98"/>
    <p:sldId id="346" r:id="rId99"/>
    <p:sldId id="347" r:id="rId100"/>
    <p:sldId id="348" r:id="rId101"/>
    <p:sldId id="349" r:id="rId102"/>
    <p:sldId id="350" r:id="rId103"/>
    <p:sldId id="351" r:id="rId104"/>
    <p:sldId id="352" r:id="rId105"/>
    <p:sldId id="327" r:id="rId106"/>
    <p:sldId id="328" r:id="rId107"/>
    <p:sldId id="332" r:id="rId108"/>
    <p:sldId id="353" r:id="rId109"/>
    <p:sldId id="354" r:id="rId110"/>
    <p:sldId id="366" r:id="rId111"/>
    <p:sldId id="362" r:id="rId112"/>
    <p:sldId id="363" r:id="rId113"/>
    <p:sldId id="364" r:id="rId114"/>
    <p:sldId id="365" r:id="rId115"/>
    <p:sldId id="367" r:id="rId116"/>
    <p:sldId id="355" r:id="rId117"/>
    <p:sldId id="368" r:id="rId118"/>
    <p:sldId id="371" r:id="rId119"/>
    <p:sldId id="369" r:id="rId120"/>
    <p:sldId id="370" r:id="rId121"/>
    <p:sldId id="372" r:id="rId122"/>
    <p:sldId id="275" r:id="rId123"/>
    <p:sldId id="1326" r:id="rId124"/>
    <p:sldId id="289" r:id="rId125"/>
    <p:sldId id="1190" r:id="rId126"/>
    <p:sldId id="277" r:id="rId127"/>
    <p:sldId id="1331" r:id="rId128"/>
    <p:sldId id="1327" r:id="rId129"/>
    <p:sldId id="1194" r:id="rId130"/>
    <p:sldId id="1084" r:id="rId131"/>
    <p:sldId id="1085" r:id="rId132"/>
    <p:sldId id="1090" r:id="rId133"/>
    <p:sldId id="1091" r:id="rId134"/>
    <p:sldId id="1092" r:id="rId135"/>
    <p:sldId id="1093" r:id="rId136"/>
    <p:sldId id="1122" r:id="rId137"/>
    <p:sldId id="1123" r:id="rId138"/>
    <p:sldId id="1128" r:id="rId139"/>
    <p:sldId id="1129" r:id="rId140"/>
    <p:sldId id="1132" r:id="rId141"/>
    <p:sldId id="1133" r:id="rId142"/>
    <p:sldId id="1140" r:id="rId143"/>
    <p:sldId id="1141" r:id="rId144"/>
    <p:sldId id="1144" r:id="rId145"/>
    <p:sldId id="1145" r:id="rId146"/>
    <p:sldId id="1146" r:id="rId147"/>
    <p:sldId id="1147" r:id="rId148"/>
    <p:sldId id="1148" r:id="rId149"/>
    <p:sldId id="1149" r:id="rId150"/>
    <p:sldId id="1150" r:id="rId151"/>
    <p:sldId id="1151" r:id="rId152"/>
    <p:sldId id="1156" r:id="rId15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31" autoAdjust="0"/>
    <p:restoredTop sz="80148" autoAdjust="0"/>
  </p:normalViewPr>
  <p:slideViewPr>
    <p:cSldViewPr snapToGrid="0">
      <p:cViewPr varScale="1">
        <p:scale>
          <a:sx n="68" d="100"/>
          <a:sy n="68" d="100"/>
        </p:scale>
        <p:origin x="141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E7675-A9A0-4FFA-AB3F-39E7D9AAA5FA}" type="datetimeFigureOut">
              <a:rPr lang="fr-FR" smtClean="0"/>
              <a:t>05/01/2023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81777-660E-4DAA-B76C-002EDF616621}" type="slidenum">
              <a:rPr lang="fr-FR" smtClean="0"/>
              <a:t>‹#›</a:t>
            </a:fld>
            <a:endParaRPr lang="fr-FR"/>
          </a:p>
        </p:txBody>
      </p:sp>
    </p:spTree>
    <p:extLst>
      <p:ext uri="{BB962C8B-B14F-4D97-AF65-F5344CB8AC3E}">
        <p14:creationId xmlns:p14="http://schemas.microsoft.com/office/powerpoint/2010/main" val="311913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Lors de ses évolutions dans l'air un avion subit des forces d'origine aérodynamique et supporte les effets des accélérations engendrées par les changements de trajectoire. Les différentes parties de la structure et notamment les ailes sont soumises à des contraintes de nature variées. Les différents cas se présentant au cours d'un vol :</a:t>
                </a:r>
              </a:p>
              <a:p>
                <a:r>
                  <a:rPr lang="fr-FR" sz="1200" kern="1200" dirty="0">
                    <a:solidFill>
                      <a:schemeClr val="tx1"/>
                    </a:solidFill>
                    <a:effectLst/>
                    <a:latin typeface="+mn-lt"/>
                    <a:ea typeface="+mn-ea"/>
                    <a:cs typeface="+mn-cs"/>
                  </a:rPr>
                  <a:t>Une structure est toujours soumise à une contrainte même si elle est immobile. Par exemple un pilier d’un pont est soumis à:</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En aéronautiques ce sont principalement :</a:t>
                </a:r>
              </a:p>
              <a:p>
                <a:pPr lvl="0"/>
                <a:r>
                  <a:rPr lang="fr-FR" sz="1200" kern="1200" dirty="0">
                    <a:solidFill>
                      <a:schemeClr val="tx1"/>
                    </a:solidFill>
                    <a:effectLst/>
                    <a:latin typeface="+mn-lt"/>
                    <a:ea typeface="+mn-ea"/>
                    <a:cs typeface="+mn-cs"/>
                  </a:rPr>
                  <a:t>Les forces statiques essentiellement du poids</a:t>
                </a:r>
              </a:p>
              <a:p>
                <a:pPr lvl="0"/>
                <a:r>
                  <a:rPr lang="fr-FR" sz="1200" kern="1200" dirty="0">
                    <a:solidFill>
                      <a:schemeClr val="tx1"/>
                    </a:solidFill>
                    <a:effectLst/>
                    <a:latin typeface="+mn-lt"/>
                    <a:ea typeface="+mn-ea"/>
                    <a:cs typeface="+mn-cs"/>
                  </a:rPr>
                  <a:t>Les forces dynamiques, dues à la vitesse (portance et trainée) ou dues à la propulsion (traction ou poussée) ;</a:t>
                </a:r>
              </a:p>
              <a:p>
                <a:r>
                  <a:rPr lang="fr-FR" sz="1200" kern="1200" dirty="0">
                    <a:solidFill>
                      <a:schemeClr val="tx1"/>
                    </a:solidFill>
                    <a:effectLst/>
                    <a:latin typeface="+mn-lt"/>
                    <a:ea typeface="+mn-ea"/>
                    <a:cs typeface="+mn-cs"/>
                  </a:rPr>
                  <a:t>Lorsqu’elles ne déplacent pas, ces forces génèrent des sollicitations, c’est à dire des déformations de la structure. Ce sont :</a:t>
                </a:r>
              </a:p>
              <a:p>
                <a:pPr lvl="0"/>
                <a:r>
                  <a:rPr lang="fr-FR" sz="1200" kern="1200" dirty="0">
                    <a:solidFill>
                      <a:schemeClr val="tx1"/>
                    </a:solidFill>
                    <a:effectLst/>
                    <a:latin typeface="+mn-lt"/>
                    <a:ea typeface="+mn-ea"/>
                    <a:cs typeface="+mn-cs"/>
                  </a:rPr>
                  <a:t>Des tractions</a:t>
                </a:r>
              </a:p>
              <a:p>
                <a:pPr lvl="0"/>
                <a:r>
                  <a:rPr lang="fr-FR" sz="1200" kern="1200" dirty="0">
                    <a:solidFill>
                      <a:schemeClr val="tx1"/>
                    </a:solidFill>
                    <a:effectLst/>
                    <a:latin typeface="+mn-lt"/>
                    <a:ea typeface="+mn-ea"/>
                    <a:cs typeface="+mn-cs"/>
                  </a:rPr>
                  <a:t>Des compressions</a:t>
                </a:r>
              </a:p>
              <a:p>
                <a:pPr lvl="0"/>
                <a:r>
                  <a:rPr lang="fr-FR" sz="1200" kern="1200" dirty="0">
                    <a:solidFill>
                      <a:schemeClr val="tx1"/>
                    </a:solidFill>
                    <a:effectLst/>
                    <a:latin typeface="+mn-lt"/>
                    <a:ea typeface="+mn-ea"/>
                    <a:cs typeface="+mn-cs"/>
                  </a:rPr>
                  <a:t>Des cisaillements</a:t>
                </a:r>
              </a:p>
              <a:p>
                <a:pPr lvl="0"/>
                <a:r>
                  <a:rPr lang="fr-FR" sz="1200" kern="1200" dirty="0">
                    <a:solidFill>
                      <a:schemeClr val="tx1"/>
                    </a:solidFill>
                    <a:effectLst/>
                    <a:latin typeface="+mn-lt"/>
                    <a:ea typeface="+mn-ea"/>
                    <a:cs typeface="+mn-cs"/>
                  </a:rPr>
                  <a:t>Des torsions</a:t>
                </a:r>
              </a:p>
              <a:p>
                <a:pPr lvl="0"/>
                <a:r>
                  <a:rPr lang="fr-FR" sz="1200" kern="1200" dirty="0">
                    <a:solidFill>
                      <a:schemeClr val="tx1"/>
                    </a:solidFill>
                    <a:effectLst/>
                    <a:latin typeface="+mn-lt"/>
                    <a:ea typeface="+mn-ea"/>
                    <a:cs typeface="+mn-cs"/>
                  </a:rPr>
                  <a:t>Des flexions</a:t>
                </a:r>
              </a:p>
              <a:p>
                <a:endParaRPr lang="fr-FR" dirty="0"/>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 de ses évolutions dans l'air un avion subit des forces d'origine aérodynamique et supporte les effets des accélérations engendrées par les changements de trajectoire. Les différentes parties de la structure et notamment les ailes sont soumises à des contraintes de nature variées. Les différents cas se présentant au cours d'un vol :</a:t>
                </a:r>
              </a:p>
              <a:p>
                <a:r>
                  <a:rPr lang="fr-FR" sz="1200" kern="1200" dirty="0">
                    <a:solidFill>
                      <a:schemeClr val="tx1"/>
                    </a:solidFill>
                    <a:effectLst/>
                    <a:latin typeface="+mn-lt"/>
                    <a:ea typeface="+mn-ea"/>
                    <a:cs typeface="+mn-cs"/>
                  </a:rPr>
                  <a:t>Une structure est toujours soumise à une contrainte même si elle est immobile. Par exemple un pilier d’un pont est soumis à:</a:t>
                </a:r>
              </a:p>
              <a:p>
                <a:pPr lvl="0"/>
                <a:r>
                  <a:rPr lang="fr-FR" sz="1200" kern="1200" dirty="0">
                    <a:solidFill>
                      <a:schemeClr val="tx1"/>
                    </a:solidFill>
                    <a:effectLst/>
                    <a:latin typeface="+mn-lt"/>
                    <a:ea typeface="+mn-ea"/>
                    <a:cs typeface="+mn-cs"/>
                  </a:rPr>
                  <a:t>Au Poids du pont</a:t>
                </a:r>
              </a:p>
              <a:p>
                <a:pPr lvl="0"/>
                <a:r>
                  <a:rPr lang="fr-FR" sz="1200" kern="1200" dirty="0">
                    <a:solidFill>
                      <a:schemeClr val="tx1"/>
                    </a:solidFill>
                    <a:effectLst/>
                    <a:latin typeface="+mn-lt"/>
                    <a:ea typeface="+mn-ea"/>
                    <a:cs typeface="+mn-cs"/>
                  </a:rPr>
                  <a:t>Au poids variables des véhicules qui l’empreinte</a:t>
                </a:r>
              </a:p>
              <a:p>
                <a:pPr lvl="0"/>
                <a:r>
                  <a:rPr lang="fr-FR" sz="1200" kern="1200" dirty="0">
                    <a:solidFill>
                      <a:schemeClr val="tx1"/>
                    </a:solidFill>
                    <a:effectLst/>
                    <a:latin typeface="+mn-lt"/>
                    <a:ea typeface="+mn-ea"/>
                    <a:cs typeface="+mn-cs"/>
                  </a:rPr>
                  <a:t>A l’action du vent latéral</a:t>
                </a:r>
              </a:p>
              <a:p>
                <a:r>
                  <a:rPr lang="fr-FR" sz="1200" kern="1200" dirty="0">
                    <a:solidFill>
                      <a:schemeClr val="tx1"/>
                    </a:solidFill>
                    <a:effectLst/>
                    <a:latin typeface="+mn-lt"/>
                    <a:ea typeface="+mn-ea"/>
                    <a:cs typeface="+mn-cs"/>
                  </a:rPr>
                  <a:t>En aéronautiques ce sont principalement :</a:t>
                </a:r>
              </a:p>
              <a:p>
                <a:pPr lvl="0"/>
                <a:r>
                  <a:rPr lang="fr-FR" sz="1200" kern="1200" dirty="0">
                    <a:solidFill>
                      <a:schemeClr val="tx1"/>
                    </a:solidFill>
                    <a:effectLst/>
                    <a:latin typeface="+mn-lt"/>
                    <a:ea typeface="+mn-ea"/>
                    <a:cs typeface="+mn-cs"/>
                  </a:rPr>
                  <a:t>Les forces statiques essentiellement du poids</a:t>
                </a:r>
              </a:p>
              <a:p>
                <a:pPr lvl="0"/>
                <a:r>
                  <a:rPr lang="fr-FR" sz="1200" kern="1200" dirty="0">
                    <a:solidFill>
                      <a:schemeClr val="tx1"/>
                    </a:solidFill>
                    <a:effectLst/>
                    <a:latin typeface="+mn-lt"/>
                    <a:ea typeface="+mn-ea"/>
                    <a:cs typeface="+mn-cs"/>
                  </a:rPr>
                  <a:t>Les forces dynamiques, dues à la vitesse (portance et trainée) ou dues à la propulsion (traction ou poussée) ;</a:t>
                </a:r>
              </a:p>
              <a:p>
                <a:r>
                  <a:rPr lang="fr-FR" sz="1200" kern="1200" dirty="0">
                    <a:solidFill>
                      <a:schemeClr val="tx1"/>
                    </a:solidFill>
                    <a:effectLst/>
                    <a:latin typeface="+mn-lt"/>
                    <a:ea typeface="+mn-ea"/>
                    <a:cs typeface="+mn-cs"/>
                  </a:rPr>
                  <a:t>Lorsqu’elles ne déplacent pas, ces forces génèrent des sollicitations, c’est à dire des déformations de la structure. Ce sont :</a:t>
                </a:r>
              </a:p>
              <a:p>
                <a:pPr lvl="0"/>
                <a:r>
                  <a:rPr lang="fr-FR" sz="1200" kern="1200" dirty="0">
                    <a:solidFill>
                      <a:schemeClr val="tx1"/>
                    </a:solidFill>
                    <a:effectLst/>
                    <a:latin typeface="+mn-lt"/>
                    <a:ea typeface="+mn-ea"/>
                    <a:cs typeface="+mn-cs"/>
                  </a:rPr>
                  <a:t>Des tractions</a:t>
                </a:r>
              </a:p>
              <a:p>
                <a:pPr lvl="0"/>
                <a:r>
                  <a:rPr lang="fr-FR" sz="1200" kern="1200" dirty="0">
                    <a:solidFill>
                      <a:schemeClr val="tx1"/>
                    </a:solidFill>
                    <a:effectLst/>
                    <a:latin typeface="+mn-lt"/>
                    <a:ea typeface="+mn-ea"/>
                    <a:cs typeface="+mn-cs"/>
                  </a:rPr>
                  <a:t>Des compressions</a:t>
                </a:r>
              </a:p>
              <a:p>
                <a:pPr lvl="0"/>
                <a:r>
                  <a:rPr lang="fr-FR" sz="1200" kern="1200" dirty="0">
                    <a:solidFill>
                      <a:schemeClr val="tx1"/>
                    </a:solidFill>
                    <a:effectLst/>
                    <a:latin typeface="+mn-lt"/>
                    <a:ea typeface="+mn-ea"/>
                    <a:cs typeface="+mn-cs"/>
                  </a:rPr>
                  <a:t>Des cisaillements</a:t>
                </a:r>
              </a:p>
              <a:p>
                <a:pPr lvl="0"/>
                <a:r>
                  <a:rPr lang="fr-FR" sz="1200" kern="1200" dirty="0">
                    <a:solidFill>
                      <a:schemeClr val="tx1"/>
                    </a:solidFill>
                    <a:effectLst/>
                    <a:latin typeface="+mn-lt"/>
                    <a:ea typeface="+mn-ea"/>
                    <a:cs typeface="+mn-cs"/>
                  </a:rPr>
                  <a:t>Des torsions</a:t>
                </a:r>
              </a:p>
              <a:p>
                <a:pPr lvl="0"/>
                <a:r>
                  <a:rPr lang="fr-FR" sz="1200" kern="1200" dirty="0">
                    <a:solidFill>
                      <a:schemeClr val="tx1"/>
                    </a:solidFill>
                    <a:effectLst/>
                    <a:latin typeface="+mn-lt"/>
                    <a:ea typeface="+mn-ea"/>
                    <a:cs typeface="+mn-cs"/>
                  </a:rPr>
                  <a:t>Des flexions</a:t>
                </a:r>
              </a:p>
              <a:p>
                <a:r>
                  <a:rPr lang="fr-FR" sz="1200" kern="1200" dirty="0">
                    <a:solidFill>
                      <a:schemeClr val="tx1"/>
                    </a:solidFill>
                    <a:effectLst/>
                    <a:latin typeface="+mn-lt"/>
                    <a:ea typeface="+mn-ea"/>
                    <a:cs typeface="+mn-cs"/>
                  </a:rPr>
                  <a:t>Le phénomène qui se produit au niveau de la structure moléculaire est appelé une contrainte. Plus la charge est importante plus la contrainte est élevée. 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et inversent proportionnelles aux sections sur lesquelles ces forces agissent. D’où la formule essentielle de la contrainte σ</a:t>
                </a:r>
              </a:p>
              <a:p>
                <a:pPr/>
                <a:r>
                  <a:rPr lang="fr-FR" sz="1200" i="0" kern="1200">
                    <a:solidFill>
                      <a:schemeClr val="tx1"/>
                    </a:solidFill>
                    <a:effectLst/>
                    <a:latin typeface="Cambria Math" panose="02040503050406030204" pitchFamily="18" charset="0"/>
                    <a:ea typeface="+mn-ea"/>
                    <a:cs typeface="+mn-cs"/>
                  </a:rPr>
                  <a:t>𝜎=𝐹/𝑆</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F en Newtons (N)</a:t>
                </a:r>
              </a:p>
              <a:p>
                <a:pPr lvl="0"/>
                <a:r>
                  <a:rPr lang="fr-FR" sz="1200" kern="1200" dirty="0">
                    <a:solidFill>
                      <a:schemeClr val="tx1"/>
                    </a:solidFill>
                    <a:effectLst/>
                    <a:latin typeface="+mn-lt"/>
                    <a:ea typeface="+mn-ea"/>
                    <a:cs typeface="+mn-cs"/>
                  </a:rPr>
                  <a:t>S (m</a:t>
                </a:r>
                <a:r>
                  <a:rPr lang="fr-FR" sz="1200" kern="1200" baseline="30000" dirty="0">
                    <a:solidFill>
                      <a:schemeClr val="tx1"/>
                    </a:solidFill>
                    <a:effectLst/>
                    <a:latin typeface="+mn-lt"/>
                    <a:ea typeface="+mn-ea"/>
                    <a:cs typeface="+mn-cs"/>
                  </a:rPr>
                  <a:t>2</a:t>
                </a:r>
                <a:r>
                  <a:rPr lang="fr-FR" sz="1200" kern="1200" dirty="0">
                    <a:solidFill>
                      <a:schemeClr val="tx1"/>
                    </a:solidFill>
                    <a:effectLst/>
                    <a:latin typeface="+mn-lt"/>
                    <a:ea typeface="+mn-ea"/>
                    <a:cs typeface="+mn-cs"/>
                  </a:rPr>
                  <a:t>)</a:t>
                </a:r>
              </a:p>
              <a:p>
                <a:pPr lvl="0"/>
                <a:r>
                  <a:rPr lang="fr-FR" sz="1200" kern="1200" dirty="0">
                    <a:solidFill>
                      <a:schemeClr val="tx1"/>
                    </a:solidFill>
                    <a:effectLst/>
                    <a:latin typeface="+mn-lt"/>
                    <a:ea typeface="+mn-ea"/>
                    <a:cs typeface="+mn-cs"/>
                  </a:rPr>
                  <a:t>σ en (N/m</a:t>
                </a:r>
                <a:r>
                  <a:rPr lang="fr-FR" sz="1200" kern="1200" baseline="30000" dirty="0">
                    <a:solidFill>
                      <a:schemeClr val="tx1"/>
                    </a:solidFill>
                    <a:effectLst/>
                    <a:latin typeface="+mn-lt"/>
                    <a:ea typeface="+mn-ea"/>
                    <a:cs typeface="+mn-cs"/>
                  </a:rPr>
                  <a:t>2</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Soit une section (S) quelconque d’une structure ; quelle que soit la sollicitation qu’elle subit, elle est soumise à trois contraintes de base :</a:t>
                </a:r>
              </a:p>
              <a:p>
                <a:r>
                  <a:rPr lang="fr-FR" sz="1200" kern="1200" dirty="0">
                    <a:solidFill>
                      <a:schemeClr val="tx1"/>
                    </a:solidFill>
                    <a:effectLst/>
                    <a:latin typeface="+mn-lt"/>
                    <a:ea typeface="+mn-ea"/>
                    <a:cs typeface="+mn-cs"/>
                  </a:rPr>
                  <a:t>Sous l’effet de ces différentes contraintes, le matériau accepte une déformation et revient à sa forme originale lorsque l’effort cesse. Il fait donc preuve d’une certaine élasticité.</a:t>
                </a:r>
              </a:p>
              <a:p>
                <a:r>
                  <a:rPr lang="fr-FR" sz="1200" kern="1200" dirty="0">
                    <a:solidFill>
                      <a:schemeClr val="tx1"/>
                    </a:solidFill>
                    <a:effectLst/>
                    <a:latin typeface="+mn-lt"/>
                    <a:ea typeface="+mn-ea"/>
                    <a:cs typeface="+mn-cs"/>
                  </a:rPr>
                  <a:t>Par contre si l’effort appliqué se traduit par une contrainte trop importante, le matériau se déforme et garde une déformation, même si l’effort cesse. Est ainsi mise en évidence sa plasticité.</a:t>
                </a:r>
              </a:p>
              <a:p>
                <a:r>
                  <a:rPr lang="fr-FR" sz="1200" kern="1200" dirty="0">
                    <a:solidFill>
                      <a:schemeClr val="tx1"/>
                    </a:solidFill>
                    <a:effectLst/>
                    <a:latin typeface="+mn-lt"/>
                    <a:ea typeface="+mn-ea"/>
                    <a:cs typeface="+mn-cs"/>
                  </a:rPr>
                  <a:t>Le but de l’étude qui suit est d’identifier les réactions de la structure en fonction des contraintes qu’elle subit et en fonction des résultats, de concevoir une structure susceptible de par sa forme et sa constitution de ne pas subir de contraintes pouvant la déformer voire la rompre.</a:t>
                </a:r>
              </a:p>
              <a:p>
                <a:endParaRPr lang="fr-FR" dirty="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4</a:t>
            </a:fld>
            <a:endParaRPr lang="fr-FR"/>
          </a:p>
        </p:txBody>
      </p:sp>
    </p:spTree>
    <p:extLst>
      <p:ext uri="{BB962C8B-B14F-4D97-AF65-F5344CB8AC3E}">
        <p14:creationId xmlns:p14="http://schemas.microsoft.com/office/powerpoint/2010/main" val="3233027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Aile tirée bimoteur</a:t>
            </a:r>
            <a:endParaRPr lang="fr-FR" sz="1200" b="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L’aile est soumise, seulement, aux forces massiques dues au poids :</a:t>
            </a:r>
          </a:p>
          <a:p>
            <a:pPr lvl="0"/>
            <a:r>
              <a:rPr lang="fr-FR" sz="1200" kern="1200" dirty="0">
                <a:solidFill>
                  <a:schemeClr val="tx1"/>
                </a:solidFill>
                <a:effectLst/>
                <a:latin typeface="+mn-lt"/>
                <a:ea typeface="+mn-ea"/>
                <a:cs typeface="+mn-cs"/>
              </a:rPr>
              <a:t>De sa structure;</a:t>
            </a:r>
          </a:p>
          <a:p>
            <a:pPr lvl="0"/>
            <a:r>
              <a:rPr lang="fr-FR" sz="1200" kern="1200" dirty="0">
                <a:solidFill>
                  <a:schemeClr val="tx1"/>
                </a:solidFill>
                <a:effectLst/>
                <a:latin typeface="+mn-lt"/>
                <a:ea typeface="+mn-ea"/>
                <a:cs typeface="+mn-cs"/>
              </a:rPr>
              <a:t>du carburant;</a:t>
            </a:r>
          </a:p>
          <a:p>
            <a:pPr lvl="0"/>
            <a:r>
              <a:rPr lang="fr-FR" sz="1200" kern="1200" dirty="0">
                <a:solidFill>
                  <a:schemeClr val="tx1"/>
                </a:solidFill>
                <a:effectLst/>
                <a:latin typeface="+mn-lt"/>
                <a:ea typeface="+mn-ea"/>
                <a:cs typeface="+mn-cs"/>
              </a:rPr>
              <a:t>du (ou des) moteur(s).</a:t>
            </a:r>
          </a:p>
          <a:p>
            <a:r>
              <a:rPr lang="fr-FR" sz="1200" kern="1200" dirty="0">
                <a:solidFill>
                  <a:schemeClr val="tx1"/>
                </a:solidFill>
                <a:effectLst/>
                <a:latin typeface="+mn-lt"/>
                <a:ea typeface="+mn-ea"/>
                <a:cs typeface="+mn-cs"/>
              </a:rPr>
              <a:t>Ces forces induisent dans chaque section:</a:t>
            </a:r>
          </a:p>
          <a:p>
            <a:pPr lvl="0"/>
            <a:r>
              <a:rPr lang="fr-FR" sz="1200" kern="1200" dirty="0">
                <a:solidFill>
                  <a:schemeClr val="tx1"/>
                </a:solidFill>
                <a:effectLst/>
                <a:latin typeface="+mn-lt"/>
                <a:ea typeface="+mn-ea"/>
                <a:cs typeface="+mn-cs"/>
              </a:rPr>
              <a:t>Un effort tranchant vers le bas </a:t>
            </a:r>
            <a:r>
              <a:rPr lang="fr-FR" sz="1200" kern="1200" dirty="0" err="1">
                <a:solidFill>
                  <a:schemeClr val="tx1"/>
                </a:solidFill>
                <a:effectLst/>
                <a:latin typeface="+mn-lt"/>
                <a:ea typeface="+mn-ea"/>
                <a:cs typeface="+mn-cs"/>
              </a:rPr>
              <a:t>T</a:t>
            </a:r>
            <a:r>
              <a:rPr lang="fr-FR" sz="1200" kern="1200" baseline="-25000" dirty="0" err="1">
                <a:solidFill>
                  <a:schemeClr val="tx1"/>
                </a:solidFill>
                <a:effectLst/>
                <a:latin typeface="+mn-lt"/>
                <a:ea typeface="+mn-ea"/>
                <a:cs typeface="+mn-cs"/>
              </a:rPr>
              <a:t>z</a:t>
            </a:r>
            <a:r>
              <a:rPr lang="fr-FR" sz="1200" kern="1200" dirty="0">
                <a:solidFill>
                  <a:schemeClr val="tx1"/>
                </a:solidFill>
                <a:effectLst/>
                <a:latin typeface="+mn-lt"/>
                <a:ea typeface="+mn-ea"/>
                <a:cs typeface="+mn-cs"/>
              </a:rPr>
              <a:t>, qui change de signe à l’aplomb du train, et qui engendre des contraintes de cisaillement transversal;</a:t>
            </a:r>
          </a:p>
          <a:p>
            <a:pPr lvl="0"/>
            <a:r>
              <a:rPr lang="fr-FR" sz="1200" kern="1200" dirty="0">
                <a:solidFill>
                  <a:schemeClr val="tx1"/>
                </a:solidFill>
                <a:effectLst/>
                <a:latin typeface="+mn-lt"/>
                <a:ea typeface="+mn-ea"/>
                <a:cs typeface="+mn-cs"/>
              </a:rPr>
              <a:t>Un moment de flexion vers le bas </a:t>
            </a:r>
            <a:r>
              <a:rPr lang="fr-FR" sz="1200" kern="1200" dirty="0" err="1">
                <a:solidFill>
                  <a:schemeClr val="tx1"/>
                </a:solidFill>
                <a:effectLst/>
                <a:latin typeface="+mn-lt"/>
                <a:ea typeface="+mn-ea"/>
                <a:cs typeface="+mn-cs"/>
              </a:rPr>
              <a:t>M</a:t>
            </a:r>
            <a:r>
              <a:rPr lang="fr-FR" sz="1200" kern="1200" baseline="-25000" dirty="0" err="1">
                <a:solidFill>
                  <a:schemeClr val="tx1"/>
                </a:solidFill>
                <a:effectLst/>
                <a:latin typeface="+mn-lt"/>
                <a:ea typeface="+mn-ea"/>
                <a:cs typeface="+mn-cs"/>
              </a:rPr>
              <a:t>x</a:t>
            </a:r>
            <a:r>
              <a:rPr lang="fr-FR" sz="1200" kern="1200" dirty="0">
                <a:solidFill>
                  <a:schemeClr val="tx1"/>
                </a:solidFill>
                <a:effectLst/>
                <a:latin typeface="+mn-lt"/>
                <a:ea typeface="+mn-ea"/>
                <a:cs typeface="+mn-cs"/>
              </a:rPr>
              <a:t>, responsable des contraintes de compression (intrados) et traction (à l’extrados);</a:t>
            </a:r>
          </a:p>
          <a:p>
            <a:pPr lvl="0"/>
            <a:r>
              <a:rPr lang="fr-FR" sz="1200" kern="1200" dirty="0">
                <a:solidFill>
                  <a:schemeClr val="tx1"/>
                </a:solidFill>
                <a:effectLst/>
                <a:latin typeface="+mn-lt"/>
                <a:ea typeface="+mn-ea"/>
                <a:cs typeface="+mn-cs"/>
              </a:rPr>
              <a:t>Un moment de torsion </a:t>
            </a:r>
            <a:r>
              <a:rPr lang="fr-FR" sz="1200" kern="1200" dirty="0" err="1">
                <a:solidFill>
                  <a:schemeClr val="tx1"/>
                </a:solidFill>
                <a:effectLst/>
                <a:latin typeface="+mn-lt"/>
                <a:ea typeface="+mn-ea"/>
                <a:cs typeface="+mn-cs"/>
              </a:rPr>
              <a:t>M</a:t>
            </a:r>
            <a:r>
              <a:rPr lang="fr-FR" sz="1200" kern="1200" baseline="-25000" dirty="0" err="1">
                <a:solidFill>
                  <a:schemeClr val="tx1"/>
                </a:solidFill>
                <a:effectLst/>
                <a:latin typeface="+mn-lt"/>
                <a:ea typeface="+mn-ea"/>
                <a:cs typeface="+mn-cs"/>
              </a:rPr>
              <a:t>y</a:t>
            </a:r>
            <a:r>
              <a:rPr lang="fr-FR" sz="1200" kern="1200" dirty="0">
                <a:solidFill>
                  <a:schemeClr val="tx1"/>
                </a:solidFill>
                <a:effectLst/>
                <a:latin typeface="+mn-lt"/>
                <a:ea typeface="+mn-ea"/>
                <a:cs typeface="+mn-cs"/>
              </a:rPr>
              <a:t> autour de l’axe élastique, provoqué par le déport des poids d’application des masses à l’axe élastique, qui produit une contrainte de cisaillement périphérique.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Aile tirée </a:t>
            </a:r>
            <a:r>
              <a:rPr lang="fr-FR" sz="1200" b="1" kern="1200" dirty="0">
                <a:solidFill>
                  <a:schemeClr val="tx1"/>
                </a:solidFill>
                <a:effectLst/>
                <a:latin typeface="+mn-lt"/>
                <a:ea typeface="+mn-ea"/>
                <a:cs typeface="+mn-cs"/>
              </a:rPr>
              <a:t>quadrimoteur</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Identique sauf forces massiques dues au poids des moteurs doublés</a:t>
            </a:r>
            <a:endParaRPr lang="fr-FR" sz="1200" b="1"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Aile poussé:</a:t>
            </a:r>
          </a:p>
          <a:p>
            <a:r>
              <a:rPr lang="fr-FR" sz="1200" kern="1200" dirty="0">
                <a:solidFill>
                  <a:schemeClr val="tx1"/>
                </a:solidFill>
                <a:effectLst/>
                <a:latin typeface="+mn-lt"/>
                <a:ea typeface="+mn-ea"/>
                <a:cs typeface="+mn-cs"/>
              </a:rPr>
              <a:t>Identique à sauf forces massiques dues au poids des moteurs.</a:t>
            </a:r>
          </a:p>
          <a:p>
            <a:pPr lvl="0"/>
            <a:endParaRPr lang="fr-FR" sz="1200" kern="1200" dirty="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2138093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Aile tirée bimoteur</a:t>
            </a:r>
            <a:endParaRPr lang="fr-FR" sz="1200" b="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L’aile est soumise, seulement, aux forces massiques dues au poids :</a:t>
            </a:r>
          </a:p>
          <a:p>
            <a:pPr lvl="0"/>
            <a:r>
              <a:rPr lang="fr-FR" sz="1200" kern="1200" dirty="0">
                <a:solidFill>
                  <a:schemeClr val="tx1"/>
                </a:solidFill>
                <a:effectLst/>
                <a:latin typeface="+mn-lt"/>
                <a:ea typeface="+mn-ea"/>
                <a:cs typeface="+mn-cs"/>
              </a:rPr>
              <a:t>De sa structure;</a:t>
            </a:r>
          </a:p>
          <a:p>
            <a:pPr lvl="0"/>
            <a:r>
              <a:rPr lang="fr-FR" sz="1200" kern="1200" dirty="0">
                <a:solidFill>
                  <a:schemeClr val="tx1"/>
                </a:solidFill>
                <a:effectLst/>
                <a:latin typeface="+mn-lt"/>
                <a:ea typeface="+mn-ea"/>
                <a:cs typeface="+mn-cs"/>
              </a:rPr>
              <a:t>du carburant;</a:t>
            </a:r>
          </a:p>
          <a:p>
            <a:pPr lvl="0"/>
            <a:r>
              <a:rPr lang="fr-FR" sz="1200" kern="1200" dirty="0">
                <a:solidFill>
                  <a:schemeClr val="tx1"/>
                </a:solidFill>
                <a:effectLst/>
                <a:latin typeface="+mn-lt"/>
                <a:ea typeface="+mn-ea"/>
                <a:cs typeface="+mn-cs"/>
              </a:rPr>
              <a:t>du (ou des) moteur(s).</a:t>
            </a:r>
          </a:p>
          <a:p>
            <a:r>
              <a:rPr lang="fr-FR" sz="1200" kern="1200" dirty="0">
                <a:solidFill>
                  <a:schemeClr val="tx1"/>
                </a:solidFill>
                <a:effectLst/>
                <a:latin typeface="+mn-lt"/>
                <a:ea typeface="+mn-ea"/>
                <a:cs typeface="+mn-cs"/>
              </a:rPr>
              <a:t>Ces forces induisent dans chaque section:</a:t>
            </a:r>
          </a:p>
          <a:p>
            <a:pPr lvl="0"/>
            <a:r>
              <a:rPr lang="fr-FR" sz="1200" kern="1200" dirty="0">
                <a:solidFill>
                  <a:schemeClr val="tx1"/>
                </a:solidFill>
                <a:effectLst/>
                <a:latin typeface="+mn-lt"/>
                <a:ea typeface="+mn-ea"/>
                <a:cs typeface="+mn-cs"/>
              </a:rPr>
              <a:t>Un effort tranchant vers le bas </a:t>
            </a:r>
            <a:r>
              <a:rPr lang="fr-FR" sz="1200" kern="1200" dirty="0" err="1">
                <a:solidFill>
                  <a:schemeClr val="tx1"/>
                </a:solidFill>
                <a:effectLst/>
                <a:latin typeface="+mn-lt"/>
                <a:ea typeface="+mn-ea"/>
                <a:cs typeface="+mn-cs"/>
              </a:rPr>
              <a:t>T</a:t>
            </a:r>
            <a:r>
              <a:rPr lang="fr-FR" sz="1200" kern="1200" baseline="-25000" dirty="0" err="1">
                <a:solidFill>
                  <a:schemeClr val="tx1"/>
                </a:solidFill>
                <a:effectLst/>
                <a:latin typeface="+mn-lt"/>
                <a:ea typeface="+mn-ea"/>
                <a:cs typeface="+mn-cs"/>
              </a:rPr>
              <a:t>z</a:t>
            </a:r>
            <a:r>
              <a:rPr lang="fr-FR" sz="1200" kern="1200" dirty="0">
                <a:solidFill>
                  <a:schemeClr val="tx1"/>
                </a:solidFill>
                <a:effectLst/>
                <a:latin typeface="+mn-lt"/>
                <a:ea typeface="+mn-ea"/>
                <a:cs typeface="+mn-cs"/>
              </a:rPr>
              <a:t>, qui change de signe à l’aplomb du train, et qui engendre des contraintes de cisaillement transversal;</a:t>
            </a:r>
          </a:p>
          <a:p>
            <a:pPr lvl="0"/>
            <a:r>
              <a:rPr lang="fr-FR" sz="1200" kern="1200" dirty="0">
                <a:solidFill>
                  <a:schemeClr val="tx1"/>
                </a:solidFill>
                <a:effectLst/>
                <a:latin typeface="+mn-lt"/>
                <a:ea typeface="+mn-ea"/>
                <a:cs typeface="+mn-cs"/>
              </a:rPr>
              <a:t>Un moment de flexion vers le bas </a:t>
            </a:r>
            <a:r>
              <a:rPr lang="fr-FR" sz="1200" kern="1200" dirty="0" err="1">
                <a:solidFill>
                  <a:schemeClr val="tx1"/>
                </a:solidFill>
                <a:effectLst/>
                <a:latin typeface="+mn-lt"/>
                <a:ea typeface="+mn-ea"/>
                <a:cs typeface="+mn-cs"/>
              </a:rPr>
              <a:t>M</a:t>
            </a:r>
            <a:r>
              <a:rPr lang="fr-FR" sz="1200" kern="1200" baseline="-25000" dirty="0" err="1">
                <a:solidFill>
                  <a:schemeClr val="tx1"/>
                </a:solidFill>
                <a:effectLst/>
                <a:latin typeface="+mn-lt"/>
                <a:ea typeface="+mn-ea"/>
                <a:cs typeface="+mn-cs"/>
              </a:rPr>
              <a:t>x</a:t>
            </a:r>
            <a:r>
              <a:rPr lang="fr-FR" sz="1200" kern="1200" dirty="0">
                <a:solidFill>
                  <a:schemeClr val="tx1"/>
                </a:solidFill>
                <a:effectLst/>
                <a:latin typeface="+mn-lt"/>
                <a:ea typeface="+mn-ea"/>
                <a:cs typeface="+mn-cs"/>
              </a:rPr>
              <a:t>, responsable des contraintes de compression (intrados) et traction (à l’extrados);</a:t>
            </a:r>
          </a:p>
          <a:p>
            <a:pPr lvl="0"/>
            <a:r>
              <a:rPr lang="fr-FR" sz="1200" kern="1200" dirty="0">
                <a:solidFill>
                  <a:schemeClr val="tx1"/>
                </a:solidFill>
                <a:effectLst/>
                <a:latin typeface="+mn-lt"/>
                <a:ea typeface="+mn-ea"/>
                <a:cs typeface="+mn-cs"/>
              </a:rPr>
              <a:t>Un moment de torsion </a:t>
            </a:r>
            <a:r>
              <a:rPr lang="fr-FR" sz="1200" kern="1200" dirty="0" err="1">
                <a:solidFill>
                  <a:schemeClr val="tx1"/>
                </a:solidFill>
                <a:effectLst/>
                <a:latin typeface="+mn-lt"/>
                <a:ea typeface="+mn-ea"/>
                <a:cs typeface="+mn-cs"/>
              </a:rPr>
              <a:t>M</a:t>
            </a:r>
            <a:r>
              <a:rPr lang="fr-FR" sz="1200" kern="1200" baseline="-25000" dirty="0" err="1">
                <a:solidFill>
                  <a:schemeClr val="tx1"/>
                </a:solidFill>
                <a:effectLst/>
                <a:latin typeface="+mn-lt"/>
                <a:ea typeface="+mn-ea"/>
                <a:cs typeface="+mn-cs"/>
              </a:rPr>
              <a:t>y</a:t>
            </a:r>
            <a:r>
              <a:rPr lang="fr-FR" sz="1200" kern="1200" dirty="0">
                <a:solidFill>
                  <a:schemeClr val="tx1"/>
                </a:solidFill>
                <a:effectLst/>
                <a:latin typeface="+mn-lt"/>
                <a:ea typeface="+mn-ea"/>
                <a:cs typeface="+mn-cs"/>
              </a:rPr>
              <a:t> autour de l’axe élastique, provoqué par le déport des poids d’application des masses à l’axe élastique, qui produit une contrainte de cisaillement périphérique.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t>Aile tirée </a:t>
            </a:r>
            <a:r>
              <a:rPr lang="fr-FR" sz="1200" b="1" kern="1200" dirty="0">
                <a:solidFill>
                  <a:schemeClr val="tx1"/>
                </a:solidFill>
                <a:effectLst/>
                <a:latin typeface="+mn-lt"/>
                <a:ea typeface="+mn-ea"/>
                <a:cs typeface="+mn-cs"/>
              </a:rPr>
              <a:t>quadrimoteur</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Identique sauf forces massiques dues au poids des moteurs doublés</a:t>
            </a:r>
            <a:endParaRPr lang="fr-FR" sz="1200" b="1" kern="1200" dirty="0">
              <a:solidFill>
                <a:schemeClr val="tx1"/>
              </a:solidFill>
              <a:effectLst/>
              <a:latin typeface="+mn-lt"/>
              <a:ea typeface="+mn-ea"/>
              <a:cs typeface="+mn-cs"/>
            </a:endParaRPr>
          </a:p>
          <a:p>
            <a:r>
              <a:rPr lang="fr-FR" sz="1200" b="1" kern="1200" dirty="0">
                <a:solidFill>
                  <a:schemeClr val="tx1"/>
                </a:solidFill>
                <a:effectLst/>
                <a:latin typeface="+mn-lt"/>
                <a:ea typeface="+mn-ea"/>
                <a:cs typeface="+mn-cs"/>
              </a:rPr>
              <a:t>Aile poussé:</a:t>
            </a:r>
          </a:p>
          <a:p>
            <a:r>
              <a:rPr lang="fr-FR" sz="1200" kern="1200" dirty="0">
                <a:solidFill>
                  <a:schemeClr val="tx1"/>
                </a:solidFill>
                <a:effectLst/>
                <a:latin typeface="+mn-lt"/>
                <a:ea typeface="+mn-ea"/>
                <a:cs typeface="+mn-cs"/>
              </a:rPr>
              <a:t>Identique à sauf forces massiques dues au poids des moteurs.</a:t>
            </a:r>
          </a:p>
          <a:p>
            <a:pPr lvl="0"/>
            <a:endParaRPr lang="fr-FR" sz="1200" kern="1200" dirty="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4008713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algn="l" rtl="0"/>
            <a:r>
              <a:rPr lang="fr-FR" sz="1000" b="1" kern="1200" dirty="0">
                <a:solidFill>
                  <a:schemeClr val="tx1"/>
                </a:solidFill>
                <a:effectLst/>
                <a:latin typeface="+mn-lt"/>
                <a:ea typeface="+mn-ea"/>
                <a:cs typeface="+mn-cs"/>
              </a:rPr>
              <a:t>Efforts verticaux d’une aile tirée en vol rectiligne</a:t>
            </a:r>
          </a:p>
          <a:p>
            <a:r>
              <a:rPr lang="fr-FR" sz="1000" kern="1200" dirty="0">
                <a:solidFill>
                  <a:schemeClr val="tx1"/>
                </a:solidFill>
                <a:effectLst/>
                <a:latin typeface="+mn-lt"/>
                <a:ea typeface="+mn-ea"/>
                <a:cs typeface="+mn-cs"/>
              </a:rPr>
              <a:t>Aux forces massiques, vient s’opposer la portance dominante, il en résulte :</a:t>
            </a:r>
          </a:p>
          <a:p>
            <a:r>
              <a:rPr lang="fr-FR" sz="1000" kern="1200" dirty="0">
                <a:solidFill>
                  <a:schemeClr val="tx1"/>
                </a:solidFill>
                <a:effectLst/>
                <a:latin typeface="+mn-lt"/>
                <a:ea typeface="+mn-ea"/>
                <a:cs typeface="+mn-cs"/>
              </a:rPr>
              <a:t> un effort tranchant vers le haut </a:t>
            </a:r>
            <a:r>
              <a:rPr lang="fr-FR" sz="1000" b="1" kern="1200" dirty="0">
                <a:solidFill>
                  <a:schemeClr val="tx1"/>
                </a:solidFill>
                <a:effectLst/>
                <a:latin typeface="+mn-lt"/>
                <a:ea typeface="+mn-ea"/>
                <a:cs typeface="+mn-cs"/>
              </a:rPr>
              <a:t>Tz: </a:t>
            </a:r>
            <a:r>
              <a:rPr lang="fr-FR" sz="1000" kern="1200" dirty="0">
                <a:solidFill>
                  <a:schemeClr val="tx1"/>
                </a:solidFill>
                <a:effectLst/>
                <a:latin typeface="+mn-lt"/>
                <a:ea typeface="+mn-ea"/>
                <a:cs typeface="+mn-cs"/>
              </a:rPr>
              <a:t> cisaillement transversal</a:t>
            </a:r>
          </a:p>
          <a:p>
            <a:r>
              <a:rPr lang="fr-FR" sz="1000" kern="1200" dirty="0">
                <a:solidFill>
                  <a:schemeClr val="tx1"/>
                </a:solidFill>
                <a:effectLst/>
                <a:latin typeface="+mn-lt"/>
                <a:ea typeface="+mn-ea"/>
                <a:cs typeface="+mn-cs"/>
              </a:rPr>
              <a:t>Un moment de flexion vers le haut </a:t>
            </a:r>
            <a:r>
              <a:rPr lang="fr-FR" sz="1000" b="1" kern="1200" dirty="0">
                <a:solidFill>
                  <a:schemeClr val="tx1"/>
                </a:solidFill>
                <a:effectLst/>
                <a:latin typeface="+mn-lt"/>
                <a:ea typeface="+mn-ea"/>
                <a:cs typeface="+mn-cs"/>
              </a:rPr>
              <a:t>Mx: </a:t>
            </a:r>
            <a:r>
              <a:rPr lang="fr-FR" sz="1000" kern="1200" dirty="0">
                <a:solidFill>
                  <a:schemeClr val="tx1"/>
                </a:solidFill>
                <a:effectLst/>
                <a:latin typeface="+mn-lt"/>
                <a:ea typeface="+mn-ea"/>
                <a:cs typeface="+mn-cs"/>
              </a:rPr>
              <a:t>Compression extrados et Traction intrados</a:t>
            </a:r>
          </a:p>
          <a:p>
            <a:r>
              <a:rPr lang="fr-FR" sz="1000" kern="1200" dirty="0">
                <a:solidFill>
                  <a:schemeClr val="tx1"/>
                </a:solidFill>
                <a:effectLst/>
                <a:latin typeface="+mn-lt"/>
                <a:ea typeface="+mn-ea"/>
                <a:cs typeface="+mn-cs"/>
              </a:rPr>
              <a:t>Un moment de torsion </a:t>
            </a:r>
            <a:r>
              <a:rPr lang="fr-FR" sz="1000" b="1" kern="1200" dirty="0">
                <a:solidFill>
                  <a:schemeClr val="tx1"/>
                </a:solidFill>
                <a:effectLst/>
                <a:latin typeface="+mn-lt"/>
                <a:ea typeface="+mn-ea"/>
                <a:cs typeface="+mn-cs"/>
              </a:rPr>
              <a:t>My</a:t>
            </a:r>
            <a:r>
              <a:rPr lang="fr-FR" sz="1000" kern="1200" dirty="0">
                <a:solidFill>
                  <a:schemeClr val="tx1"/>
                </a:solidFill>
                <a:effectLst/>
                <a:latin typeface="+mn-lt"/>
                <a:ea typeface="+mn-ea"/>
                <a:cs typeface="+mn-cs"/>
              </a:rPr>
              <a:t> : Cisaillement périphérique</a:t>
            </a:r>
          </a:p>
          <a:p>
            <a:endParaRPr lang="fr-FR" dirty="0"/>
          </a:p>
        </p:txBody>
      </p:sp>
    </p:spTree>
    <p:extLst>
      <p:ext uri="{BB962C8B-B14F-4D97-AF65-F5344CB8AC3E}">
        <p14:creationId xmlns:p14="http://schemas.microsoft.com/office/powerpoint/2010/main" val="3351061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algn="l" rtl="0"/>
            <a:r>
              <a:rPr lang="fr-FR" sz="1000" b="1" kern="1200" dirty="0">
                <a:solidFill>
                  <a:schemeClr val="tx1"/>
                </a:solidFill>
                <a:effectLst/>
                <a:latin typeface="+mn-lt"/>
                <a:ea typeface="+mn-ea"/>
                <a:cs typeface="+mn-cs"/>
              </a:rPr>
              <a:t>Efforts verticaux d’une aile tirée en vol rectiligne</a:t>
            </a:r>
          </a:p>
          <a:p>
            <a:r>
              <a:rPr lang="fr-FR" sz="1000" kern="1200" dirty="0">
                <a:solidFill>
                  <a:schemeClr val="tx1"/>
                </a:solidFill>
                <a:effectLst/>
                <a:latin typeface="+mn-lt"/>
                <a:ea typeface="+mn-ea"/>
                <a:cs typeface="+mn-cs"/>
              </a:rPr>
              <a:t>Aux forces massiques, vient s’opposer la portance dominante, il en résulte :</a:t>
            </a:r>
          </a:p>
          <a:p>
            <a:r>
              <a:rPr lang="fr-FR" sz="1000" kern="1200" dirty="0">
                <a:solidFill>
                  <a:schemeClr val="tx1"/>
                </a:solidFill>
                <a:effectLst/>
                <a:latin typeface="+mn-lt"/>
                <a:ea typeface="+mn-ea"/>
                <a:cs typeface="+mn-cs"/>
              </a:rPr>
              <a:t> un effort tranchant vers le haut </a:t>
            </a:r>
            <a:r>
              <a:rPr lang="fr-FR" sz="1000" b="1" kern="1200" dirty="0">
                <a:solidFill>
                  <a:schemeClr val="tx1"/>
                </a:solidFill>
                <a:effectLst/>
                <a:latin typeface="+mn-lt"/>
                <a:ea typeface="+mn-ea"/>
                <a:cs typeface="+mn-cs"/>
              </a:rPr>
              <a:t>Tz: </a:t>
            </a:r>
            <a:r>
              <a:rPr lang="fr-FR" sz="1000" kern="1200" dirty="0">
                <a:solidFill>
                  <a:schemeClr val="tx1"/>
                </a:solidFill>
                <a:effectLst/>
                <a:latin typeface="+mn-lt"/>
                <a:ea typeface="+mn-ea"/>
                <a:cs typeface="+mn-cs"/>
              </a:rPr>
              <a:t> cisaillement transversal</a:t>
            </a:r>
          </a:p>
          <a:p>
            <a:r>
              <a:rPr lang="fr-FR" sz="1000" kern="1200" dirty="0">
                <a:solidFill>
                  <a:schemeClr val="tx1"/>
                </a:solidFill>
                <a:effectLst/>
                <a:latin typeface="+mn-lt"/>
                <a:ea typeface="+mn-ea"/>
                <a:cs typeface="+mn-cs"/>
              </a:rPr>
              <a:t>Un moment de flexion vers le haut </a:t>
            </a:r>
            <a:r>
              <a:rPr lang="fr-FR" sz="1000" b="1" kern="1200" dirty="0">
                <a:solidFill>
                  <a:schemeClr val="tx1"/>
                </a:solidFill>
                <a:effectLst/>
                <a:latin typeface="+mn-lt"/>
                <a:ea typeface="+mn-ea"/>
                <a:cs typeface="+mn-cs"/>
              </a:rPr>
              <a:t>Mx: </a:t>
            </a:r>
            <a:r>
              <a:rPr lang="fr-FR" sz="1000" kern="1200" dirty="0">
                <a:solidFill>
                  <a:schemeClr val="tx1"/>
                </a:solidFill>
                <a:effectLst/>
                <a:latin typeface="+mn-lt"/>
                <a:ea typeface="+mn-ea"/>
                <a:cs typeface="+mn-cs"/>
              </a:rPr>
              <a:t>Compression extrados et Traction intrados</a:t>
            </a:r>
          </a:p>
          <a:p>
            <a:r>
              <a:rPr lang="fr-FR" sz="1000" kern="1200" dirty="0">
                <a:solidFill>
                  <a:schemeClr val="tx1"/>
                </a:solidFill>
                <a:effectLst/>
                <a:latin typeface="+mn-lt"/>
                <a:ea typeface="+mn-ea"/>
                <a:cs typeface="+mn-cs"/>
              </a:rPr>
              <a:t>Un moment de torsion </a:t>
            </a:r>
            <a:r>
              <a:rPr lang="fr-FR" sz="1000" b="1" kern="1200" dirty="0">
                <a:solidFill>
                  <a:schemeClr val="tx1"/>
                </a:solidFill>
                <a:effectLst/>
                <a:latin typeface="+mn-lt"/>
                <a:ea typeface="+mn-ea"/>
                <a:cs typeface="+mn-cs"/>
              </a:rPr>
              <a:t>My</a:t>
            </a:r>
            <a:r>
              <a:rPr lang="fr-FR" sz="1000" kern="1200" dirty="0">
                <a:solidFill>
                  <a:schemeClr val="tx1"/>
                </a:solidFill>
                <a:effectLst/>
                <a:latin typeface="+mn-lt"/>
                <a:ea typeface="+mn-ea"/>
                <a:cs typeface="+mn-cs"/>
              </a:rPr>
              <a:t> : Cisaillement périphérique</a:t>
            </a:r>
          </a:p>
          <a:p>
            <a:endParaRPr lang="fr-FR" dirty="0"/>
          </a:p>
        </p:txBody>
      </p:sp>
    </p:spTree>
    <p:extLst>
      <p:ext uri="{BB962C8B-B14F-4D97-AF65-F5344CB8AC3E}">
        <p14:creationId xmlns:p14="http://schemas.microsoft.com/office/powerpoint/2010/main" val="2772189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Cette aile est soumise à des forces de portance (vers le haut) et massique (vers le bas). Dont la résultante est dirigée vers le haut (la portance, égale au poids total de l’avion et supérieure au poids des ailes). </a:t>
            </a:r>
          </a:p>
          <a:p>
            <a:r>
              <a:rPr lang="fr-FR" sz="1200" kern="1200" dirty="0">
                <a:solidFill>
                  <a:schemeClr val="tx1"/>
                </a:solidFill>
                <a:effectLst/>
                <a:latin typeface="+mn-lt"/>
                <a:ea typeface="+mn-ea"/>
                <a:cs typeface="+mn-cs"/>
              </a:rPr>
              <a:t>L'aile est sollicitée en flexion autour de l'axe de roulis et en cisaillement parallèlement à l'axe de lacet.</a:t>
            </a:r>
          </a:p>
          <a:p>
            <a:r>
              <a:rPr lang="fr-FR" sz="1200" kern="1200" dirty="0">
                <a:solidFill>
                  <a:schemeClr val="tx1"/>
                </a:solidFill>
                <a:effectLst/>
                <a:latin typeface="+mn-lt"/>
                <a:ea typeface="+mn-ea"/>
                <a:cs typeface="+mn-cs"/>
              </a:rPr>
              <a:t>L'effort tranchant (</a:t>
            </a:r>
            <a:r>
              <a:rPr lang="fr-FR" sz="1200" kern="1200" dirty="0" err="1">
                <a:solidFill>
                  <a:schemeClr val="tx1"/>
                </a:solidFill>
                <a:effectLst/>
                <a:latin typeface="+mn-lt"/>
                <a:ea typeface="+mn-ea"/>
                <a:cs typeface="+mn-cs"/>
              </a:rPr>
              <a:t>T</a:t>
            </a:r>
            <a:r>
              <a:rPr lang="fr-FR" sz="1200" kern="1200" baseline="-25000" dirty="0" err="1">
                <a:solidFill>
                  <a:schemeClr val="tx1"/>
                </a:solidFill>
                <a:effectLst/>
                <a:latin typeface="+mn-lt"/>
                <a:ea typeface="+mn-ea"/>
                <a:cs typeface="+mn-cs"/>
              </a:rPr>
              <a:t>z</a:t>
            </a:r>
            <a:r>
              <a:rPr lang="fr-FR" sz="1200" kern="1200" dirty="0">
                <a:solidFill>
                  <a:schemeClr val="tx1"/>
                </a:solidFill>
                <a:effectLst/>
                <a:latin typeface="+mn-lt"/>
                <a:ea typeface="+mn-ea"/>
                <a:cs typeface="+mn-cs"/>
              </a:rPr>
              <a:t>) et le moment fléchissant (</a:t>
            </a:r>
            <a:r>
              <a:rPr lang="fr-FR" sz="1200" kern="1200" dirty="0" err="1">
                <a:solidFill>
                  <a:schemeClr val="tx1"/>
                </a:solidFill>
                <a:effectLst/>
                <a:latin typeface="+mn-lt"/>
                <a:ea typeface="+mn-ea"/>
                <a:cs typeface="+mn-cs"/>
              </a:rPr>
              <a:t>M</a:t>
            </a:r>
            <a:r>
              <a:rPr lang="fr-FR" sz="1200" kern="1200" baseline="-25000" dirty="0" err="1">
                <a:solidFill>
                  <a:schemeClr val="tx1"/>
                </a:solidFill>
                <a:effectLst/>
                <a:latin typeface="+mn-lt"/>
                <a:ea typeface="+mn-ea"/>
                <a:cs typeface="+mn-cs"/>
              </a:rPr>
              <a:t>x</a:t>
            </a:r>
            <a:r>
              <a:rPr lang="fr-FR" sz="1200" kern="1200" dirty="0">
                <a:solidFill>
                  <a:schemeClr val="tx1"/>
                </a:solidFill>
                <a:effectLst/>
                <a:latin typeface="+mn-lt"/>
                <a:ea typeface="+mn-ea"/>
                <a:cs typeface="+mn-cs"/>
              </a:rPr>
              <a:t>) sont maximums à l'encastrement, que l'on appelle l'emplanture de l'aile.</a:t>
            </a:r>
          </a:p>
          <a:p>
            <a:r>
              <a:rPr lang="fr-FR" sz="1200" kern="1200" dirty="0">
                <a:solidFill>
                  <a:schemeClr val="tx1"/>
                </a:solidFill>
                <a:effectLst/>
                <a:latin typeface="+mn-lt"/>
                <a:ea typeface="+mn-ea"/>
                <a:cs typeface="+mn-cs"/>
              </a:rPr>
              <a:t>Au niveau des contraintes engendrées :</a:t>
            </a:r>
          </a:p>
          <a:p>
            <a:pPr lvl="0"/>
            <a:r>
              <a:rPr lang="fr-FR" sz="1200" kern="1200" dirty="0">
                <a:solidFill>
                  <a:schemeClr val="tx1"/>
                </a:solidFill>
                <a:effectLst/>
                <a:latin typeface="+mn-lt"/>
                <a:ea typeface="+mn-ea"/>
                <a:cs typeface="+mn-cs"/>
              </a:rPr>
              <a:t>l'effort tranchant se traduit par une contrainte de cisaillement vertical maximum à l'emplanture et nulle à l'extrémité (le saumon) ;</a:t>
            </a:r>
          </a:p>
          <a:p>
            <a:pPr lvl="0"/>
            <a:r>
              <a:rPr lang="fr-FR" sz="1200" kern="1200" dirty="0">
                <a:solidFill>
                  <a:schemeClr val="tx1"/>
                </a:solidFill>
                <a:effectLst/>
                <a:latin typeface="+mn-lt"/>
                <a:ea typeface="+mn-ea"/>
                <a:cs typeface="+mn-cs"/>
              </a:rPr>
              <a:t>le moment fléchissant engendre des contraintes différentielles de traction-compression. Traction sur l'intrados et compression sur l'extrados. Ces contraintes seront elles aussi, maximales à l'emplanture et nulles au saumon.</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27</a:t>
            </a:fld>
            <a:endParaRPr lang="fr-FR"/>
          </a:p>
        </p:txBody>
      </p:sp>
    </p:spTree>
    <p:extLst>
      <p:ext uri="{BB962C8B-B14F-4D97-AF65-F5344CB8AC3E}">
        <p14:creationId xmlns:p14="http://schemas.microsoft.com/office/powerpoint/2010/main" val="3055168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rtl="0"/>
            <a:r>
              <a:rPr lang="fr-FR" sz="1000" b="1" kern="1200" dirty="0">
                <a:solidFill>
                  <a:schemeClr val="tx1"/>
                </a:solidFill>
                <a:effectLst/>
                <a:latin typeface="+mn-lt"/>
                <a:ea typeface="+mn-ea"/>
                <a:cs typeface="+mn-cs"/>
              </a:rPr>
              <a:t>Efforts Longitudinaux d’une aile tirée en vol rectiligne </a:t>
            </a:r>
          </a:p>
          <a:p>
            <a:pPr marL="0"/>
            <a:r>
              <a:rPr lang="fr-FR" sz="1000" kern="1200" dirty="0">
                <a:solidFill>
                  <a:schemeClr val="tx1"/>
                </a:solidFill>
                <a:effectLst/>
                <a:latin typeface="+mn-lt"/>
                <a:ea typeface="+mn-ea"/>
                <a:cs typeface="+mn-cs"/>
              </a:rPr>
              <a:t>A la force de trainée de l’aile, s’oppose la force de propulsion Tu dominante, il en résulte :</a:t>
            </a:r>
          </a:p>
          <a:p>
            <a:pPr marL="0"/>
            <a:r>
              <a:rPr lang="fr-FR" sz="1000" b="1" kern="1200" dirty="0">
                <a:solidFill>
                  <a:schemeClr val="tx1"/>
                </a:solidFill>
                <a:effectLst/>
                <a:latin typeface="+mn-lt"/>
                <a:ea typeface="+mn-ea"/>
                <a:cs typeface="+mn-cs"/>
              </a:rPr>
              <a:t>Un effort tranchant Tx </a:t>
            </a:r>
            <a:r>
              <a:rPr lang="fr-FR" sz="1000" kern="1200" dirty="0">
                <a:solidFill>
                  <a:schemeClr val="tx1"/>
                </a:solidFill>
                <a:effectLst/>
                <a:latin typeface="+mn-lt"/>
                <a:ea typeface="+mn-ea"/>
                <a:cs typeface="+mn-cs"/>
              </a:rPr>
              <a:t>longitudinal qui change de signe sur l’axe du GTR et qui provoque une contrainte de cisaillement ;</a:t>
            </a:r>
          </a:p>
          <a:p>
            <a:pPr marL="0"/>
            <a:r>
              <a:rPr lang="fr-FR" sz="1000" b="1" kern="1200" dirty="0">
                <a:solidFill>
                  <a:schemeClr val="tx1"/>
                </a:solidFill>
                <a:effectLst/>
                <a:latin typeface="+mn-lt"/>
                <a:ea typeface="+mn-ea"/>
                <a:cs typeface="+mn-cs"/>
              </a:rPr>
              <a:t>Un moment de flexion Mz </a:t>
            </a:r>
            <a:r>
              <a:rPr lang="fr-FR" sz="1000" kern="1200" dirty="0">
                <a:solidFill>
                  <a:schemeClr val="tx1"/>
                </a:solidFill>
                <a:effectLst/>
                <a:latin typeface="+mn-lt"/>
                <a:ea typeface="+mn-ea"/>
                <a:cs typeface="+mn-cs"/>
              </a:rPr>
              <a:t>vers l’arrière qui change de signe entre le  moteur et l’emplanture (pt O) et qui provoque :</a:t>
            </a:r>
          </a:p>
          <a:p>
            <a:pPr marL="0"/>
            <a:r>
              <a:rPr lang="fr-FR" sz="1000" kern="1200" dirty="0">
                <a:solidFill>
                  <a:schemeClr val="tx1"/>
                </a:solidFill>
                <a:effectLst/>
                <a:latin typeface="+mn-lt"/>
                <a:ea typeface="+mn-ea"/>
                <a:cs typeface="+mn-cs"/>
              </a:rPr>
              <a:t>Traction du bord d’attaque depuis le saumon jusqu'au point O ;</a:t>
            </a:r>
          </a:p>
          <a:p>
            <a:pPr marL="0"/>
            <a:r>
              <a:rPr lang="fr-FR" sz="1000" kern="1200" dirty="0">
                <a:solidFill>
                  <a:schemeClr val="tx1"/>
                </a:solidFill>
                <a:effectLst/>
                <a:latin typeface="+mn-lt"/>
                <a:ea typeface="+mn-ea"/>
                <a:cs typeface="+mn-cs"/>
              </a:rPr>
              <a:t>Compression du bord d’attaque du point O à  l’emplanture ;</a:t>
            </a:r>
          </a:p>
          <a:p>
            <a:pPr marL="0"/>
            <a:r>
              <a:rPr lang="fr-FR" sz="1000" b="1" kern="1200" dirty="0">
                <a:solidFill>
                  <a:schemeClr val="tx1"/>
                </a:solidFill>
                <a:effectLst/>
                <a:latin typeface="+mn-lt"/>
                <a:ea typeface="+mn-ea"/>
                <a:cs typeface="+mn-cs"/>
              </a:rPr>
              <a:t>Un moment de torsion </a:t>
            </a:r>
            <a:r>
              <a:rPr lang="fr-FR" sz="1000" b="0" kern="1200" dirty="0">
                <a:solidFill>
                  <a:schemeClr val="tx1"/>
                </a:solidFill>
                <a:effectLst/>
                <a:latin typeface="+mn-lt"/>
                <a:ea typeface="+mn-ea"/>
                <a:cs typeface="+mn-cs"/>
              </a:rPr>
              <a:t>par</a:t>
            </a:r>
            <a:r>
              <a:rPr lang="fr-FR" sz="1000" b="0" kern="1200" baseline="0" dirty="0">
                <a:solidFill>
                  <a:schemeClr val="tx1"/>
                </a:solidFill>
                <a:effectLst/>
                <a:latin typeface="+mn-lt"/>
                <a:ea typeface="+mn-ea"/>
                <a:cs typeface="+mn-cs"/>
              </a:rPr>
              <a:t> rapport </a:t>
            </a:r>
            <a:r>
              <a:rPr lang="fr-FR" sz="1000" kern="1200" dirty="0">
                <a:solidFill>
                  <a:schemeClr val="tx1"/>
                </a:solidFill>
                <a:effectLst/>
                <a:latin typeface="+mn-lt"/>
                <a:ea typeface="+mn-ea"/>
                <a:cs typeface="+mn-cs"/>
              </a:rPr>
              <a:t>à l’axe élastique(E) dû  aux moments de :</a:t>
            </a:r>
          </a:p>
          <a:p>
            <a:pPr marL="0"/>
            <a:r>
              <a:rPr lang="fr-FR" sz="1000" kern="1200" dirty="0">
                <a:solidFill>
                  <a:schemeClr val="tx1"/>
                </a:solidFill>
                <a:effectLst/>
                <a:latin typeface="+mn-lt"/>
                <a:ea typeface="+mn-ea"/>
                <a:cs typeface="+mn-cs"/>
              </a:rPr>
              <a:t> la poussée :  Tu * L </a:t>
            </a:r>
          </a:p>
          <a:p>
            <a:pPr marL="0"/>
            <a:r>
              <a:rPr lang="fr-FR" sz="1000" kern="1200" dirty="0">
                <a:solidFill>
                  <a:schemeClr val="tx1"/>
                </a:solidFill>
                <a:effectLst/>
                <a:latin typeface="+mn-lt"/>
                <a:ea typeface="+mn-ea"/>
                <a:cs typeface="+mn-cs"/>
              </a:rPr>
              <a:t>Le poids du GTR: P * l </a:t>
            </a:r>
          </a:p>
          <a:p>
            <a:endParaRPr lang="fr-FR" dirty="0"/>
          </a:p>
        </p:txBody>
      </p:sp>
    </p:spTree>
    <p:extLst>
      <p:ext uri="{BB962C8B-B14F-4D97-AF65-F5344CB8AC3E}">
        <p14:creationId xmlns:p14="http://schemas.microsoft.com/office/powerpoint/2010/main" val="1862594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a:solidFill>
                      <a:schemeClr val="tx1"/>
                    </a:solidFill>
                    <a:effectLst/>
                    <a:latin typeface="+mn-lt"/>
                    <a:ea typeface="+mn-ea"/>
                    <a:cs typeface="+mn-cs"/>
                  </a:rPr>
                  <a:t>Est une limitation règlementaire directement issue de la contrainte maximale qu’un avion est susceptible de supporter. Cette contrainte est maximale lorsqu’il n’y a plus de carburant dans les ailes</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t </a:t>
                </a:r>
                <a:r>
                  <a:rPr lang="fr-FR" sz="936" kern="1200" dirty="0">
                    <a:solidFill>
                      <a:schemeClr val="tx1"/>
                    </a:solidFill>
                    <a:effectLst/>
                    <a:latin typeface="+mn-lt"/>
                    <a:ea typeface="+mn-ea"/>
                    <a:cs typeface="+mn-cs"/>
                  </a:rPr>
                  <a:t>: le poids total de l’avion</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s </a:t>
                </a:r>
                <a:r>
                  <a:rPr lang="fr-FR" sz="936" kern="1200" dirty="0">
                    <a:solidFill>
                      <a:schemeClr val="tx1"/>
                    </a:solidFill>
                    <a:effectLst/>
                    <a:latin typeface="+mn-lt"/>
                    <a:ea typeface="+mn-ea"/>
                    <a:cs typeface="+mn-cs"/>
                  </a:rPr>
                  <a:t>: le poids de la structure de l’aile</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c </a:t>
                </a:r>
                <a:r>
                  <a:rPr lang="fr-FR" sz="936" kern="1200" dirty="0">
                    <a:solidFill>
                      <a:schemeClr val="tx1"/>
                    </a:solidFill>
                    <a:effectLst/>
                    <a:latin typeface="+mn-lt"/>
                    <a:ea typeface="+mn-ea"/>
                    <a:cs typeface="+mn-cs"/>
                  </a:rPr>
                  <a:t>: le poids de carburant contenu dans l’aile</a:t>
                </a:r>
              </a:p>
              <a:p>
                <a:r>
                  <a:rPr lang="fr-FR" sz="936" kern="1200" dirty="0">
                    <a:solidFill>
                      <a:schemeClr val="tx1"/>
                    </a:solidFill>
                    <a:effectLst/>
                    <a:latin typeface="+mn-lt"/>
                    <a:ea typeface="+mn-ea"/>
                    <a:cs typeface="+mn-cs"/>
                  </a:rPr>
                  <a:t>n: le facteur de charge</a:t>
                </a:r>
              </a:p>
              <a:p>
                <a:r>
                  <a:rPr lang="fr-FR" sz="936" kern="1200" dirty="0">
                    <a:solidFill>
                      <a:schemeClr val="tx1"/>
                    </a:solidFill>
                    <a:effectLst/>
                    <a:latin typeface="+mn-lt"/>
                    <a:ea typeface="+mn-ea"/>
                    <a:cs typeface="+mn-cs"/>
                  </a:rPr>
                  <a:t>le moment de flexion :</a:t>
                </a:r>
              </a:p>
              <a:p>
                <a:r>
                  <a:rPr lang="fr-FR" sz="936" kern="1200" dirty="0">
                    <a:solidFill>
                      <a:schemeClr val="tx1"/>
                    </a:solidFill>
                    <a:effectLst/>
                    <a:latin typeface="+mn-lt"/>
                    <a:ea typeface="+mn-ea"/>
                    <a:cs typeface="+mn-cs"/>
                  </a:rPr>
                  <a:t>L1</a:t>
                </a:r>
                <a:r>
                  <a:rPr lang="fr-FR" sz="936" kern="1200" baseline="0" dirty="0">
                    <a:solidFill>
                      <a:schemeClr val="tx1"/>
                    </a:solidFill>
                    <a:effectLst/>
                    <a:latin typeface="+mn-lt"/>
                    <a:ea typeface="+mn-ea"/>
                    <a:cs typeface="+mn-cs"/>
                  </a:rPr>
                  <a:t> </a:t>
                </a:r>
                <a:r>
                  <a:rPr lang="fr-FR" sz="936" kern="1200" dirty="0">
                    <a:solidFill>
                      <a:schemeClr val="tx1"/>
                    </a:solidFill>
                    <a:effectLst/>
                    <a:latin typeface="+mn-lt"/>
                    <a:ea typeface="+mn-ea"/>
                    <a:cs typeface="+mn-cs"/>
                  </a:rPr>
                  <a:t>est une constante pour un avion donne en général</a:t>
                </a: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a:solidFill>
                      <a:schemeClr val="tx1"/>
                    </a:solidFill>
                    <a:effectLst/>
                    <a:latin typeface="+mn-lt"/>
                    <a:ea typeface="+mn-ea"/>
                    <a:cs typeface="+mn-cs"/>
                  </a:rPr>
                  <a:t>l</a:t>
                </a:r>
                <a:r>
                  <a:rPr lang="fr-FR" sz="936" kern="1200" baseline="-25000" dirty="0">
                    <a:solidFill>
                      <a:schemeClr val="tx1"/>
                    </a:solidFill>
                    <a:effectLst/>
                    <a:latin typeface="+mn-lt"/>
                    <a:ea typeface="+mn-ea"/>
                    <a:cs typeface="+mn-cs"/>
                  </a:rPr>
                  <a:t>1 </a:t>
                </a:r>
                <a:r>
                  <a:rPr lang="fr-FR" sz="936" kern="1200" dirty="0">
                    <a:solidFill>
                      <a:schemeClr val="tx1"/>
                    </a:solidFill>
                    <a:effectLst/>
                    <a:latin typeface="+mn-lt"/>
                    <a:ea typeface="+mn-ea"/>
                    <a:cs typeface="+mn-cs"/>
                  </a:rPr>
                  <a:t>est très voisin de l</a:t>
                </a:r>
                <a:r>
                  <a:rPr lang="fr-FR" sz="936" kern="1200" baseline="-25000" dirty="0">
                    <a:solidFill>
                      <a:schemeClr val="tx1"/>
                    </a:solidFill>
                    <a:effectLst/>
                    <a:latin typeface="+mn-lt"/>
                    <a:ea typeface="+mn-ea"/>
                    <a:cs typeface="+mn-cs"/>
                  </a:rPr>
                  <a:t>3</a:t>
                </a:r>
                <a:r>
                  <a:rPr lang="fr-FR" sz="936" kern="1200" dirty="0">
                    <a:solidFill>
                      <a:schemeClr val="tx1"/>
                    </a:solidFill>
                    <a:effectLst/>
                    <a:latin typeface="+mn-lt"/>
                    <a:ea typeface="+mn-ea"/>
                    <a:cs typeface="+mn-cs"/>
                  </a:rPr>
                  <a:t>, le moment est donc sensiblement proportionnel a </a:t>
                </a:r>
                <a14:m>
                  <m:oMath xmlns:m="http://schemas.openxmlformats.org/officeDocument/2006/math">
                    <m:d>
                      <m:dPr>
                        <m:ctrlPr>
                          <a:rPr lang="fr-FR"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𝑡</m:t>
                                </m:r>
                              </m:sub>
                            </m:sSub>
                          </m:num>
                          <m:den>
                            <m:r>
                              <a:rPr lang="fr-FR" i="0">
                                <a:latin typeface="Cambria Math" panose="02040503050406030204" pitchFamily="18" charset="0"/>
                              </a:rPr>
                              <m:t>2</m:t>
                            </m:r>
                          </m:den>
                        </m:f>
                        <m:r>
                          <a:rPr lang="fr-FR" i="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𝑐</m:t>
                                </m:r>
                              </m:sub>
                            </m:sSub>
                          </m:num>
                          <m:den>
                            <m:r>
                              <a:rPr lang="fr-FR" i="0">
                                <a:latin typeface="Cambria Math" panose="02040503050406030204" pitchFamily="18" charset="0"/>
                              </a:rPr>
                              <m:t>2</m:t>
                            </m:r>
                          </m:den>
                        </m:f>
                      </m:e>
                    </m:d>
                    <m:sSub>
                      <m:sSubPr>
                        <m:ctrlPr>
                          <a:rPr lang="fr-FR" i="1">
                            <a:latin typeface="Cambria Math" panose="02040503050406030204" pitchFamily="18" charset="0"/>
                          </a:rPr>
                        </m:ctrlPr>
                      </m:sSubPr>
                      <m:e>
                        <m:r>
                          <a:rPr lang="fr-FR" i="1">
                            <a:latin typeface="Cambria Math" panose="02040503050406030204" pitchFamily="18" charset="0"/>
                          </a:rPr>
                          <m:t>𝑙</m:t>
                        </m:r>
                      </m:e>
                      <m:sub>
                        <m:r>
                          <a:rPr lang="fr-FR" i="0">
                            <a:latin typeface="Cambria Math" panose="02040503050406030204" pitchFamily="18" charset="0"/>
                          </a:rPr>
                          <m:t>1</m:t>
                        </m:r>
                      </m:sub>
                    </m:sSub>
                  </m:oMath>
                </a14:m>
                <a:r>
                  <a:rPr lang="fr-FR" dirty="0"/>
                  <a:t> </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c’est-à-dire pour un avion donne a</a:t>
                </a:r>
                <a14:m>
                  <m:oMath xmlns:m="http://schemas.openxmlformats.org/officeDocument/2006/math">
                    <m:d>
                      <m:dPr>
                        <m:ctrlPr>
                          <a:rPr lang="fr-FR"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𝑡</m:t>
                                </m:r>
                              </m:sub>
                            </m:sSub>
                          </m:num>
                          <m:den>
                            <m:r>
                              <a:rPr lang="fr-FR" i="0">
                                <a:latin typeface="Cambria Math" panose="02040503050406030204" pitchFamily="18" charset="0"/>
                              </a:rPr>
                              <m:t>2</m:t>
                            </m:r>
                          </m:den>
                        </m:f>
                        <m:r>
                          <a:rPr lang="fr-FR" i="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𝑐</m:t>
                                </m:r>
                              </m:sub>
                            </m:sSub>
                          </m:num>
                          <m:den>
                            <m:r>
                              <a:rPr lang="fr-FR" i="0">
                                <a:latin typeface="Cambria Math" panose="02040503050406030204" pitchFamily="18" charset="0"/>
                              </a:rPr>
                              <m:t>2</m:t>
                            </m:r>
                          </m:den>
                        </m:f>
                      </m:e>
                    </m:d>
                  </m:oMath>
                </a14:m>
                <a:r>
                  <a:rPr lang="fr-FR" sz="936" kern="1200" dirty="0">
                    <a:solidFill>
                      <a:schemeClr val="tx1"/>
                    </a:solidFill>
                    <a:effectLst/>
                    <a:latin typeface="+mn-lt"/>
                    <a:ea typeface="+mn-ea"/>
                    <a:cs typeface="+mn-cs"/>
                  </a:rPr>
                  <a:t>qui est le poids sans carburant</a:t>
                </a:r>
              </a:p>
              <a:p>
                <a:r>
                  <a:rPr lang="fr-FR" sz="936" kern="1200" dirty="0">
                    <a:solidFill>
                      <a:schemeClr val="tx1"/>
                    </a:solidFill>
                    <a:effectLst/>
                    <a:latin typeface="+mn-lt"/>
                    <a:ea typeface="+mn-ea"/>
                    <a:cs typeface="+mn-cs"/>
                  </a:rPr>
                  <a:t>Si n=n</a:t>
                </a:r>
                <a:r>
                  <a:rPr lang="fr-FR" sz="936" kern="1200" baseline="-25000" dirty="0">
                    <a:solidFill>
                      <a:schemeClr val="tx1"/>
                    </a:solidFill>
                    <a:effectLst/>
                    <a:latin typeface="+mn-lt"/>
                    <a:ea typeface="+mn-ea"/>
                    <a:cs typeface="+mn-cs"/>
                  </a:rPr>
                  <a:t>max</a:t>
                </a:r>
                <a:r>
                  <a:rPr lang="fr-FR" sz="936" kern="1200" dirty="0">
                    <a:solidFill>
                      <a:schemeClr val="tx1"/>
                    </a:solidFill>
                    <a:effectLst/>
                    <a:latin typeface="+mn-lt"/>
                    <a:ea typeface="+mn-ea"/>
                    <a:cs typeface="+mn-cs"/>
                  </a:rPr>
                  <a:t> (2,5 en manœuvre) le moment qui en résulte doit être inferieur au moment de flexion calculé par le constructeur, ce dernier tenant compte de la limite élastique de l’aile.</a:t>
                </a:r>
              </a:p>
              <a:p>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Exemple :</a:t>
                </a:r>
              </a:p>
              <a:p>
                <a:r>
                  <a:rPr lang="fr-FR" sz="936" kern="1200" dirty="0">
                    <a:solidFill>
                      <a:schemeClr val="tx1"/>
                    </a:solidFill>
                    <a:effectLst/>
                    <a:latin typeface="+mn-lt"/>
                    <a:ea typeface="+mn-ea"/>
                    <a:cs typeface="+mn-cs"/>
                  </a:rPr>
                  <a:t>B747=267.6 tonnes</a:t>
                </a:r>
              </a:p>
              <a:p>
                <a:r>
                  <a:rPr lang="fr-FR" sz="936" kern="1200" dirty="0">
                    <a:solidFill>
                      <a:schemeClr val="tx1"/>
                    </a:solidFill>
                    <a:effectLst/>
                    <a:latin typeface="+mn-lt"/>
                    <a:ea typeface="+mn-ea"/>
                    <a:cs typeface="+mn-cs"/>
                  </a:rPr>
                  <a:t>A300B4=124 tonnes</a:t>
                </a:r>
              </a:p>
              <a:p>
                <a:endParaRPr lang="fr-FR" sz="936"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Limitation di poids sana carburant (</a:t>
                </a:r>
                <a:r>
                  <a:rPr lang="fr-FR" sz="936" kern="1200" dirty="0" err="1" smtClean="0">
                    <a:solidFill>
                      <a:schemeClr val="tx1"/>
                    </a:solidFill>
                    <a:effectLst/>
                    <a:latin typeface="+mn-lt"/>
                    <a:ea typeface="+mn-ea"/>
                    <a:cs typeface="+mn-cs"/>
                  </a:rPr>
                  <a:t>Zero</a:t>
                </a:r>
                <a:r>
                  <a:rPr lang="fr-FR" sz="936" kern="1200" dirty="0" smtClean="0">
                    <a:solidFill>
                      <a:schemeClr val="tx1"/>
                    </a:solidFill>
                    <a:effectLst/>
                    <a:latin typeface="+mn-lt"/>
                    <a:ea typeface="+mn-ea"/>
                    <a:cs typeface="+mn-cs"/>
                  </a:rPr>
                  <a:t> Fuel </a:t>
                </a:r>
                <a:r>
                  <a:rPr lang="fr-FR" sz="936" kern="1200" dirty="0" err="1" smtClean="0">
                    <a:solidFill>
                      <a:schemeClr val="tx1"/>
                    </a:solidFill>
                    <a:effectLst/>
                    <a:latin typeface="+mn-lt"/>
                    <a:ea typeface="+mn-ea"/>
                    <a:cs typeface="+mn-cs"/>
                  </a:rPr>
                  <a:t>Weught</a:t>
                </a:r>
                <a:r>
                  <a:rPr lang="fr-FR" sz="936" kern="1200" dirty="0" smtClean="0">
                    <a:solidFill>
                      <a:schemeClr val="tx1"/>
                    </a:solidFill>
                    <a:effectLst/>
                    <a:latin typeface="+mn-lt"/>
                    <a:ea typeface="+mn-ea"/>
                    <a:cs typeface="+mn-cs"/>
                  </a:rPr>
                  <a:t>)</a:t>
                </a:r>
              </a:p>
              <a:p>
                <a:r>
                  <a:rPr lang="fr-FR" sz="936" kern="1200" dirty="0">
                    <a:solidFill>
                      <a:schemeClr val="tx1"/>
                    </a:solidFill>
                    <a:effectLst/>
                    <a:latin typeface="+mn-lt"/>
                    <a:ea typeface="+mn-ea"/>
                    <a:cs typeface="+mn-cs"/>
                  </a:rPr>
                  <a:t>Soient :</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t </a:t>
                </a:r>
                <a:r>
                  <a:rPr lang="fr-FR" sz="936" kern="1200" dirty="0">
                    <a:solidFill>
                      <a:schemeClr val="tx1"/>
                    </a:solidFill>
                    <a:effectLst/>
                    <a:latin typeface="+mn-lt"/>
                    <a:ea typeface="+mn-ea"/>
                    <a:cs typeface="+mn-cs"/>
                  </a:rPr>
                  <a:t>: le poids sans de l’avion</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s </a:t>
                </a:r>
                <a:r>
                  <a:rPr lang="fr-FR" sz="936" kern="1200" dirty="0">
                    <a:solidFill>
                      <a:schemeClr val="tx1"/>
                    </a:solidFill>
                    <a:effectLst/>
                    <a:latin typeface="+mn-lt"/>
                    <a:ea typeface="+mn-ea"/>
                    <a:cs typeface="+mn-cs"/>
                  </a:rPr>
                  <a:t>: le poids de la structure de l’aile</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c </a:t>
                </a:r>
                <a:r>
                  <a:rPr lang="fr-FR" sz="936" kern="1200" dirty="0">
                    <a:solidFill>
                      <a:schemeClr val="tx1"/>
                    </a:solidFill>
                    <a:effectLst/>
                    <a:latin typeface="+mn-lt"/>
                    <a:ea typeface="+mn-ea"/>
                    <a:cs typeface="+mn-cs"/>
                  </a:rPr>
                  <a:t>: le poids de carburant contenu dans l’aile</a:t>
                </a:r>
              </a:p>
              <a:p>
                <a:r>
                  <a:rPr lang="fr-FR" sz="936" kern="1200" dirty="0">
                    <a:solidFill>
                      <a:schemeClr val="tx1"/>
                    </a:solidFill>
                    <a:effectLst/>
                    <a:latin typeface="+mn-lt"/>
                    <a:ea typeface="+mn-ea"/>
                    <a:cs typeface="+mn-cs"/>
                  </a:rPr>
                  <a:t>n: le facteur de charge</a:t>
                </a:r>
              </a:p>
              <a:p>
                <a:r>
                  <a:rPr lang="fr-FR" sz="936" kern="1200" dirty="0">
                    <a:solidFill>
                      <a:schemeClr val="tx1"/>
                    </a:solidFill>
                    <a:effectLst/>
                    <a:latin typeface="+mn-lt"/>
                    <a:ea typeface="+mn-ea"/>
                    <a:cs typeface="+mn-cs"/>
                  </a:rPr>
                  <a:t>le moment de flexion :</a:t>
                </a:r>
              </a:p>
              <a:p>
                <a:endParaRPr lang="fr-FR" sz="936" kern="1200" dirty="0">
                  <a:solidFill>
                    <a:schemeClr val="tx1"/>
                  </a:solidFill>
                  <a:effectLst/>
                  <a:latin typeface="+mn-lt"/>
                  <a:ea typeface="+mn-ea"/>
                  <a:cs typeface="+mn-cs"/>
                </a:endParaRPr>
              </a:p>
              <a:p>
                <a:r>
                  <a:rPr lang="fr-FR" sz="936" i="0" kern="1200" baseline="-25000">
                    <a:solidFill>
                      <a:schemeClr val="tx1"/>
                    </a:solidFill>
                    <a:effectLst/>
                    <a:latin typeface="+mn-lt"/>
                    <a:ea typeface="+mn-ea"/>
                    <a:cs typeface="+mn-cs"/>
                  </a:rPr>
                  <a:t>𝑃_𝑠/2 𝑙_2</a:t>
                </a:r>
                <a:r>
                  <a:rPr lang="fr-FR" sz="936" kern="1200" dirty="0">
                    <a:solidFill>
                      <a:schemeClr val="tx1"/>
                    </a:solidFill>
                    <a:effectLst/>
                    <a:latin typeface="+mn-lt"/>
                    <a:ea typeface="+mn-ea"/>
                    <a:cs typeface="+mn-cs"/>
                  </a:rPr>
                  <a:t>est une constante pour un avion donne en </a:t>
                </a:r>
                <a:r>
                  <a:rPr lang="fr-FR" sz="936" kern="1200" dirty="0" err="1">
                    <a:solidFill>
                      <a:schemeClr val="tx1"/>
                    </a:solidFill>
                    <a:effectLst/>
                    <a:latin typeface="+mn-lt"/>
                    <a:ea typeface="+mn-ea"/>
                    <a:cs typeface="+mn-cs"/>
                  </a:rPr>
                  <a:t>general</a:t>
                </a:r>
                <a:r>
                  <a:rPr lang="fr-FR" sz="936" kern="1200" dirty="0">
                    <a:solidFill>
                      <a:schemeClr val="tx1"/>
                    </a:solidFill>
                    <a:effectLst/>
                    <a:latin typeface="+mn-lt"/>
                    <a:ea typeface="+mn-ea"/>
                    <a:cs typeface="+mn-cs"/>
                  </a:rPr>
                  <a:t> l</a:t>
                </a:r>
                <a:r>
                  <a:rPr lang="fr-FR" sz="936" kern="1200" baseline="-25000" dirty="0">
                    <a:solidFill>
                      <a:schemeClr val="tx1"/>
                    </a:solidFill>
                    <a:effectLst/>
                    <a:latin typeface="+mn-lt"/>
                    <a:ea typeface="+mn-ea"/>
                    <a:cs typeface="+mn-cs"/>
                  </a:rPr>
                  <a:t>3 </a:t>
                </a:r>
                <a:r>
                  <a:rPr lang="fr-FR" sz="936" kern="1200" dirty="0">
                    <a:solidFill>
                      <a:schemeClr val="tx1"/>
                    </a:solidFill>
                    <a:effectLst/>
                    <a:latin typeface="+mn-lt"/>
                    <a:ea typeface="+mn-ea"/>
                    <a:cs typeface="+mn-cs"/>
                  </a:rPr>
                  <a:t>est </a:t>
                </a:r>
                <a:r>
                  <a:rPr lang="fr-FR" sz="936" kern="1200" dirty="0" err="1">
                    <a:solidFill>
                      <a:schemeClr val="tx1"/>
                    </a:solidFill>
                    <a:effectLst/>
                    <a:latin typeface="+mn-lt"/>
                    <a:ea typeface="+mn-ea"/>
                    <a:cs typeface="+mn-cs"/>
                  </a:rPr>
                  <a:t>tres</a:t>
                </a:r>
                <a:r>
                  <a:rPr lang="fr-FR" sz="936" kern="1200" dirty="0">
                    <a:solidFill>
                      <a:schemeClr val="tx1"/>
                    </a:solidFill>
                    <a:effectLst/>
                    <a:latin typeface="+mn-lt"/>
                    <a:ea typeface="+mn-ea"/>
                    <a:cs typeface="+mn-cs"/>
                  </a:rPr>
                  <a:t> voisin de l</a:t>
                </a:r>
                <a:r>
                  <a:rPr lang="fr-FR" sz="936" kern="1200" baseline="-25000" dirty="0">
                    <a:solidFill>
                      <a:schemeClr val="tx1"/>
                    </a:solidFill>
                    <a:effectLst/>
                    <a:latin typeface="+mn-lt"/>
                    <a:ea typeface="+mn-ea"/>
                    <a:cs typeface="+mn-cs"/>
                  </a:rPr>
                  <a:t>3</a:t>
                </a:r>
                <a:r>
                  <a:rPr lang="fr-FR" sz="936" kern="1200" dirty="0">
                    <a:solidFill>
                      <a:schemeClr val="tx1"/>
                    </a:solidFill>
                    <a:effectLst/>
                    <a:latin typeface="+mn-lt"/>
                    <a:ea typeface="+mn-ea"/>
                    <a:cs typeface="+mn-cs"/>
                  </a:rPr>
                  <a:t>, le moment est donc sensiblement proportionnel a </a:t>
                </a:r>
                <a:r>
                  <a:rPr lang="fr-FR" sz="936" i="0" kern="1200" baseline="-25000">
                    <a:solidFill>
                      <a:schemeClr val="tx1"/>
                    </a:solidFill>
                    <a:effectLst/>
                    <a:latin typeface="+mn-lt"/>
                    <a:ea typeface="+mn-ea"/>
                    <a:cs typeface="+mn-cs"/>
                  </a:rPr>
                  <a:t>(𝑃_𝑡/2−𝑃_𝑐/2) 𝑙_1</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c’est-à-dire pour un avion donne a</a:t>
                </a:r>
                <a:r>
                  <a:rPr lang="fr-FR" sz="936" kern="1200" baseline="-25000" dirty="0">
                    <a:solidFill>
                      <a:schemeClr val="tx1"/>
                    </a:solidFill>
                    <a:effectLst/>
                    <a:latin typeface="+mn-lt"/>
                    <a:ea typeface="+mn-ea"/>
                    <a:cs typeface="+mn-cs"/>
                  </a:rPr>
                  <a:t>  </a:t>
                </a:r>
                <a:r>
                  <a:rPr lang="fr-FR" sz="936" i="0" kern="1200" baseline="-25000">
                    <a:solidFill>
                      <a:schemeClr val="tx1"/>
                    </a:solidFill>
                    <a:effectLst/>
                    <a:latin typeface="+mn-lt"/>
                    <a:ea typeface="+mn-ea"/>
                    <a:cs typeface="+mn-cs"/>
                  </a:rPr>
                  <a:t>𝑃_𝑡−𝑃_𝑐</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qui est le poids sans </a:t>
                </a:r>
                <a:r>
                  <a:rPr lang="fr-FR" sz="936" kern="1200" dirty="0" smtClean="0">
                    <a:solidFill>
                      <a:schemeClr val="tx1"/>
                    </a:solidFill>
                    <a:effectLst/>
                    <a:latin typeface="+mn-lt"/>
                    <a:ea typeface="+mn-ea"/>
                    <a:cs typeface="+mn-cs"/>
                  </a:rPr>
                  <a:t>carburant</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Si n=</a:t>
                </a:r>
                <a:r>
                  <a:rPr lang="fr-FR" sz="936" kern="1200" dirty="0" err="1" smtClean="0">
                    <a:solidFill>
                      <a:schemeClr val="tx1"/>
                    </a:solidFill>
                    <a:effectLst/>
                    <a:latin typeface="+mn-lt"/>
                    <a:ea typeface="+mn-ea"/>
                    <a:cs typeface="+mn-cs"/>
                  </a:rPr>
                  <a:t>n</a:t>
                </a:r>
                <a:r>
                  <a:rPr lang="fr-FR" sz="936" kern="1200" baseline="-25000" dirty="0" err="1" smtClean="0">
                    <a:solidFill>
                      <a:schemeClr val="tx1"/>
                    </a:solidFill>
                    <a:effectLst/>
                    <a:latin typeface="+mn-lt"/>
                    <a:ea typeface="+mn-ea"/>
                    <a:cs typeface="+mn-cs"/>
                  </a:rPr>
                  <a:t>max</a:t>
                </a:r>
                <a:r>
                  <a:rPr lang="fr-FR" sz="936" kern="1200" dirty="0" smtClean="0">
                    <a:solidFill>
                      <a:schemeClr val="tx1"/>
                    </a:solidFill>
                    <a:effectLst/>
                    <a:latin typeface="+mn-lt"/>
                    <a:ea typeface="+mn-ea"/>
                    <a:cs typeface="+mn-cs"/>
                  </a:rPr>
                  <a:t> (2,5 en manœuvre) le moment qui en résulte doit être inferieur au moment de flexion calculé par le constructeur, ce dernier tenant compte de la limite élastique de l’aile.</a:t>
                </a:r>
              </a:p>
              <a:p>
                <a:r>
                  <a:rPr lang="fr-FR" sz="936" kern="1200" dirty="0" smtClean="0">
                    <a:solidFill>
                      <a:schemeClr val="tx1"/>
                    </a:solidFill>
                    <a:effectLst/>
                    <a:latin typeface="+mn-lt"/>
                    <a:ea typeface="+mn-ea"/>
                    <a:cs typeface="+mn-cs"/>
                  </a:rPr>
                  <a:t>Si Pt-Pc est trop </a:t>
                </a:r>
                <a:r>
                  <a:rPr lang="fr-FR" sz="936" kern="1200" dirty="0" err="1" smtClean="0">
                    <a:solidFill>
                      <a:schemeClr val="tx1"/>
                    </a:solidFill>
                    <a:effectLst/>
                    <a:latin typeface="+mn-lt"/>
                    <a:ea typeface="+mn-ea"/>
                    <a:cs typeface="+mn-cs"/>
                  </a:rPr>
                  <a:t>elevee</a:t>
                </a:r>
                <a:r>
                  <a:rPr lang="fr-FR" sz="936" kern="1200" dirty="0" smtClean="0">
                    <a:solidFill>
                      <a:schemeClr val="tx1"/>
                    </a:solidFill>
                    <a:effectLst/>
                    <a:latin typeface="+mn-lt"/>
                    <a:ea typeface="+mn-ea"/>
                    <a:cs typeface="+mn-cs"/>
                  </a:rPr>
                  <a:t>, le moment de flexion a l’emplanture est </a:t>
                </a:r>
                <a:r>
                  <a:rPr lang="fr-FR" sz="936" kern="1200" dirty="0" err="1" smtClean="0">
                    <a:solidFill>
                      <a:schemeClr val="tx1"/>
                    </a:solidFill>
                    <a:effectLst/>
                    <a:latin typeface="+mn-lt"/>
                    <a:ea typeface="+mn-ea"/>
                    <a:cs typeface="+mn-cs"/>
                  </a:rPr>
                  <a:t>depasse</a:t>
                </a:r>
                <a:r>
                  <a:rPr lang="fr-FR" sz="936" kern="1200" dirty="0" smtClean="0">
                    <a:solidFill>
                      <a:schemeClr val="tx1"/>
                    </a:solidFill>
                    <a:effectLst/>
                    <a:latin typeface="+mn-lt"/>
                    <a:ea typeface="+mn-ea"/>
                    <a:cs typeface="+mn-cs"/>
                  </a:rPr>
                  <a:t> et l’aile peut subir des </a:t>
                </a:r>
                <a:r>
                  <a:rPr lang="fr-FR" sz="936" kern="1200" dirty="0" err="1" smtClean="0">
                    <a:solidFill>
                      <a:schemeClr val="tx1"/>
                    </a:solidFill>
                    <a:effectLst/>
                    <a:latin typeface="+mn-lt"/>
                    <a:ea typeface="+mn-ea"/>
                    <a:cs typeface="+mn-cs"/>
                  </a:rPr>
                  <a:t>deformations</a:t>
                </a:r>
                <a:r>
                  <a:rPr lang="fr-FR" sz="936" kern="1200" dirty="0" smtClean="0">
                    <a:solidFill>
                      <a:schemeClr val="tx1"/>
                    </a:solidFill>
                    <a:effectLst/>
                    <a:latin typeface="+mn-lt"/>
                    <a:ea typeface="+mn-ea"/>
                    <a:cs typeface="+mn-cs"/>
                  </a:rPr>
                  <a:t> </a:t>
                </a:r>
                <a:r>
                  <a:rPr lang="fr-FR" sz="936" kern="1200" dirty="0" err="1" smtClean="0">
                    <a:solidFill>
                      <a:schemeClr val="tx1"/>
                    </a:solidFill>
                    <a:effectLst/>
                    <a:latin typeface="+mn-lt"/>
                    <a:ea typeface="+mn-ea"/>
                    <a:cs typeface="+mn-cs"/>
                  </a:rPr>
                  <a:t>permanebtes</a:t>
                </a:r>
                <a:r>
                  <a:rPr lang="fr-FR" sz="936" kern="1200" dirty="0" smtClean="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Il </a:t>
                </a:r>
                <a:r>
                  <a:rPr lang="fr-FR" sz="936" kern="1200" dirty="0" err="1" smtClean="0">
                    <a:solidFill>
                      <a:schemeClr val="tx1"/>
                    </a:solidFill>
                    <a:effectLst/>
                    <a:latin typeface="+mn-lt"/>
                    <a:ea typeface="+mn-ea"/>
                    <a:cs typeface="+mn-cs"/>
                  </a:rPr>
                  <a:t>exite</a:t>
                </a:r>
                <a:r>
                  <a:rPr lang="fr-FR" sz="936" kern="1200" dirty="0" smtClean="0">
                    <a:solidFill>
                      <a:schemeClr val="tx1"/>
                    </a:solidFill>
                    <a:effectLst/>
                    <a:latin typeface="+mn-lt"/>
                    <a:ea typeface="+mn-ea"/>
                    <a:cs typeface="+mn-cs"/>
                  </a:rPr>
                  <a:t> donc un ZFW limite pour chaque avion</a:t>
                </a:r>
              </a:p>
              <a:p>
                <a:r>
                  <a:rPr lang="fr-FR" sz="936" kern="1200" dirty="0" smtClean="0">
                    <a:solidFill>
                      <a:schemeClr val="tx1"/>
                    </a:solidFill>
                    <a:effectLst/>
                    <a:latin typeface="+mn-lt"/>
                    <a:ea typeface="+mn-ea"/>
                    <a:cs typeface="+mn-cs"/>
                  </a:rPr>
                  <a:t>Exemple :</a:t>
                </a:r>
              </a:p>
              <a:p>
                <a:r>
                  <a:rPr lang="fr-FR" sz="936" kern="1200" dirty="0" smtClean="0">
                    <a:solidFill>
                      <a:schemeClr val="tx1"/>
                    </a:solidFill>
                    <a:effectLst/>
                    <a:latin typeface="+mn-lt"/>
                    <a:ea typeface="+mn-ea"/>
                    <a:cs typeface="+mn-cs"/>
                  </a:rPr>
                  <a:t>B747=267.6 tonnes</a:t>
                </a:r>
              </a:p>
              <a:p>
                <a:r>
                  <a:rPr lang="fr-FR" sz="936" kern="1200" dirty="0" smtClean="0">
                    <a:solidFill>
                      <a:schemeClr val="tx1"/>
                    </a:solidFill>
                    <a:effectLst/>
                    <a:latin typeface="+mn-lt"/>
                    <a:ea typeface="+mn-ea"/>
                    <a:cs typeface="+mn-cs"/>
                  </a:rPr>
                  <a:t>A300B4=124 tonnes</a:t>
                </a:r>
              </a:p>
              <a:p>
                <a:endParaRPr lang="fr-FR" sz="936" kern="1200" dirty="0">
                  <a:solidFill>
                    <a:schemeClr val="tx1"/>
                  </a:solidFill>
                  <a:effectLst/>
                  <a:latin typeface="+mn-lt"/>
                  <a:ea typeface="+mn-ea"/>
                  <a:cs typeface="+mn-cs"/>
                </a:endParaRPr>
              </a:p>
              <a:p>
                <a:endParaRPr lang="fr-FR" dirty="0"/>
              </a:p>
            </p:txBody>
          </p:sp>
        </mc:Fallback>
      </mc:AlternateContent>
    </p:spTree>
    <p:extLst>
      <p:ext uri="{BB962C8B-B14F-4D97-AF65-F5344CB8AC3E}">
        <p14:creationId xmlns:p14="http://schemas.microsoft.com/office/powerpoint/2010/main" val="234977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sz="1200" b="1" kern="1200" dirty="0">
                <a:solidFill>
                  <a:schemeClr val="tx1"/>
                </a:solidFill>
                <a:effectLst/>
                <a:latin typeface="+mn-lt"/>
                <a:ea typeface="+mn-ea"/>
                <a:cs typeface="+mn-cs"/>
              </a:rPr>
              <a:t>Structure et modes de construction</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50</a:t>
            </a:fld>
            <a:endParaRPr lang="fr-FR"/>
          </a:p>
        </p:txBody>
      </p:sp>
    </p:spTree>
    <p:extLst>
      <p:ext uri="{BB962C8B-B14F-4D97-AF65-F5344CB8AC3E}">
        <p14:creationId xmlns:p14="http://schemas.microsoft.com/office/powerpoint/2010/main" val="96107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53</a:t>
            </a:fld>
            <a:endParaRPr lang="fr-FR"/>
          </a:p>
        </p:txBody>
      </p:sp>
    </p:spTree>
    <p:extLst>
      <p:ext uri="{BB962C8B-B14F-4D97-AF65-F5344CB8AC3E}">
        <p14:creationId xmlns:p14="http://schemas.microsoft.com/office/powerpoint/2010/main" val="1910196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sz="1200" b="0" i="0" u="none" strike="noStrike" kern="1200" dirty="0">
                <a:solidFill>
                  <a:schemeClr val="tx1"/>
                </a:solidFill>
                <a:effectLst/>
                <a:latin typeface="+mn-lt"/>
                <a:ea typeface="+mn-ea"/>
                <a:cs typeface="+mn-cs"/>
              </a:rPr>
              <a:t>Eléments transversaux de l’aile, constituées d’une âme et de deux semelles, elles donnent la forme au profil et, transmettent aux longerons les efforts encaissés par le revêtement.</a:t>
            </a:r>
            <a:endParaRPr lang="fr-FR" sz="1200" kern="1200" dirty="0">
              <a:solidFill>
                <a:schemeClr val="tx1"/>
              </a:solidFill>
              <a:effectLst/>
              <a:latin typeface="+mn-lt"/>
              <a:ea typeface="+mn-ea"/>
              <a:cs typeface="+mn-cs"/>
            </a:endParaRPr>
          </a:p>
          <a:p>
            <a:pPr lvl="0"/>
            <a:r>
              <a:rPr lang="fr-FR" sz="1200" b="0" i="0" u="none" strike="noStrike" kern="1200" dirty="0">
                <a:solidFill>
                  <a:schemeClr val="tx1"/>
                </a:solidFill>
                <a:effectLst/>
                <a:latin typeface="+mn-lt"/>
                <a:ea typeface="+mn-ea"/>
                <a:cs typeface="+mn-cs"/>
              </a:rPr>
              <a:t>En construction, on utilise trois types de nervures : </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55</a:t>
            </a:fld>
            <a:endParaRPr lang="fr-FR"/>
          </a:p>
        </p:txBody>
      </p:sp>
    </p:spTree>
    <p:extLst>
      <p:ext uri="{BB962C8B-B14F-4D97-AF65-F5344CB8AC3E}">
        <p14:creationId xmlns:p14="http://schemas.microsoft.com/office/powerpoint/2010/main" val="2937199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a:t>
            </a:fld>
            <a:endParaRPr lang="fr-FR"/>
          </a:p>
        </p:txBody>
      </p:sp>
    </p:spTree>
    <p:extLst>
      <p:ext uri="{BB962C8B-B14F-4D97-AF65-F5344CB8AC3E}">
        <p14:creationId xmlns:p14="http://schemas.microsoft.com/office/powerpoint/2010/main" val="1566252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3"/>
            <a:r>
              <a:rPr lang="fr-FR" sz="1200" b="0" i="0" u="none" strike="noStrike" kern="1200" dirty="0">
                <a:solidFill>
                  <a:schemeClr val="tx1"/>
                </a:solidFill>
                <a:effectLst/>
                <a:latin typeface="+mn-lt"/>
                <a:ea typeface="+mn-ea"/>
                <a:cs typeface="+mn-cs"/>
              </a:rPr>
              <a:t>Assurent le maintien du profil et la rigidité générale, elles sont réalisées en alliage léger (Dural et Zicral) par des tôles raidies.</a:t>
            </a: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56</a:t>
            </a:fld>
            <a:endParaRPr lang="fr-FR"/>
          </a:p>
        </p:txBody>
      </p:sp>
    </p:spTree>
    <p:extLst>
      <p:ext uri="{BB962C8B-B14F-4D97-AF65-F5344CB8AC3E}">
        <p14:creationId xmlns:p14="http://schemas.microsoft.com/office/powerpoint/2010/main" val="1187810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57</a:t>
            </a:fld>
            <a:endParaRPr lang="fr-FR"/>
          </a:p>
        </p:txBody>
      </p:sp>
    </p:spTree>
    <p:extLst>
      <p:ext uri="{BB962C8B-B14F-4D97-AF65-F5344CB8AC3E}">
        <p14:creationId xmlns:p14="http://schemas.microsoft.com/office/powerpoint/2010/main" val="922687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Situées à chaque extrémité des réservoirs structuraux de l’aile </a:t>
            </a:r>
          </a:p>
          <a:p>
            <a:r>
              <a:rPr lang="fr-FR" sz="1200" i="1" kern="1200" dirty="0">
                <a:solidFill>
                  <a:schemeClr val="tx1"/>
                </a:solidFill>
                <a:effectLst/>
                <a:latin typeface="+mn-lt"/>
                <a:ea typeface="+mn-ea"/>
                <a:cs typeface="+mn-cs"/>
              </a:rPr>
              <a:t>Figure 18 : Nervure étanche</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58</a:t>
            </a:fld>
            <a:endParaRPr lang="fr-FR"/>
          </a:p>
        </p:txBody>
      </p:sp>
    </p:spTree>
    <p:extLst>
      <p:ext uri="{BB962C8B-B14F-4D97-AF65-F5344CB8AC3E}">
        <p14:creationId xmlns:p14="http://schemas.microsoft.com/office/powerpoint/2010/main" val="37774625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endParaRPr lang="fr-FR" sz="1200" b="1"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Sur les structures modernes, il encaisse la plus grande partie des contraintes, torsion, flexion, compression ou traction et, son raidissement est obligatoire, particulièrement dans le sens longitudinal de l’aile,</a:t>
            </a:r>
          </a:p>
          <a:p>
            <a:pPr lvl="0"/>
            <a:r>
              <a:rPr lang="fr-FR" sz="1200" kern="1200" dirty="0">
                <a:solidFill>
                  <a:schemeClr val="tx1"/>
                </a:solidFill>
                <a:effectLst/>
                <a:latin typeface="+mn-lt"/>
                <a:ea typeface="+mn-ea"/>
                <a:cs typeface="+mn-cs"/>
              </a:rPr>
              <a:t>Cette rigidité est obtenue soit :</a:t>
            </a:r>
          </a:p>
          <a:p>
            <a:pPr lvl="0"/>
            <a:r>
              <a:rPr lang="fr-FR" sz="1200" kern="1200" dirty="0">
                <a:solidFill>
                  <a:schemeClr val="tx1"/>
                </a:solidFill>
                <a:effectLst/>
                <a:latin typeface="+mn-lt"/>
                <a:ea typeface="+mn-ea"/>
                <a:cs typeface="+mn-cs"/>
              </a:rPr>
              <a:t>par la fixation (rivetage, collage ou soudage) de raidisseurs (lisses ou listons) sur la face interne du revêtement ;</a:t>
            </a:r>
          </a:p>
          <a:p>
            <a:pPr lvl="0"/>
            <a:r>
              <a:rPr lang="fr-FR" sz="1200" kern="1200" dirty="0">
                <a:solidFill>
                  <a:schemeClr val="tx1"/>
                </a:solidFill>
                <a:effectLst/>
                <a:latin typeface="+mn-lt"/>
                <a:ea typeface="+mn-ea"/>
                <a:cs typeface="+mn-cs"/>
              </a:rPr>
              <a:t>par le revêtement intégral, qui est réalisé par usinage dans la masse pu par usinage chimique (A300).</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59</a:t>
            </a:fld>
            <a:endParaRPr lang="fr-FR"/>
          </a:p>
        </p:txBody>
      </p:sp>
    </p:spTree>
    <p:extLst>
      <p:ext uri="{BB962C8B-B14F-4D97-AF65-F5344CB8AC3E}">
        <p14:creationId xmlns:p14="http://schemas.microsoft.com/office/powerpoint/2010/main" val="741831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62</a:t>
            </a:fld>
            <a:endParaRPr lang="fr-FR"/>
          </a:p>
        </p:txBody>
      </p:sp>
    </p:spTree>
    <p:extLst>
      <p:ext uri="{BB962C8B-B14F-4D97-AF65-F5344CB8AC3E}">
        <p14:creationId xmlns:p14="http://schemas.microsoft.com/office/powerpoint/2010/main" val="1234710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63</a:t>
            </a:fld>
            <a:endParaRPr lang="fr-FR"/>
          </a:p>
        </p:txBody>
      </p:sp>
    </p:spTree>
    <p:extLst>
      <p:ext uri="{BB962C8B-B14F-4D97-AF65-F5344CB8AC3E}">
        <p14:creationId xmlns:p14="http://schemas.microsoft.com/office/powerpoint/2010/main" val="854563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64</a:t>
            </a:fld>
            <a:endParaRPr lang="fr-FR"/>
          </a:p>
        </p:txBody>
      </p:sp>
    </p:spTree>
    <p:extLst>
      <p:ext uri="{BB962C8B-B14F-4D97-AF65-F5344CB8AC3E}">
        <p14:creationId xmlns:p14="http://schemas.microsoft.com/office/powerpoint/2010/main" val="1417466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Sur les avions commerciaux actuels on trouve plusieurs types d’assemblage.</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72</a:t>
            </a:fld>
            <a:endParaRPr lang="fr-FR"/>
          </a:p>
        </p:txBody>
      </p:sp>
    </p:spTree>
    <p:extLst>
      <p:ext uri="{BB962C8B-B14F-4D97-AF65-F5344CB8AC3E}">
        <p14:creationId xmlns:p14="http://schemas.microsoft.com/office/powerpoint/2010/main" val="1089937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GTR est fixé au mât par deux points :</a:t>
            </a:r>
          </a:p>
          <a:p>
            <a:pPr marL="171450" indent="-171450">
              <a:buFontTx/>
              <a:buChar char="-"/>
            </a:pPr>
            <a:r>
              <a:rPr lang="fr-FR" sz="1200" kern="1200" dirty="0">
                <a:solidFill>
                  <a:schemeClr val="tx1"/>
                </a:solidFill>
                <a:effectLst/>
                <a:latin typeface="+mn-lt"/>
                <a:ea typeface="+mn-ea"/>
                <a:cs typeface="+mn-cs"/>
              </a:rPr>
              <a:t>La fixation avant assure la transmission de la poussée à l’aide d’une bride fixe et rigide boulonnée sur la partie avant du compresseur HP. </a:t>
            </a:r>
          </a:p>
          <a:p>
            <a:pPr marL="171450" indent="-171450">
              <a:buFontTx/>
              <a:buChar char="-"/>
            </a:pPr>
            <a:r>
              <a:rPr lang="fr-FR" sz="1200" kern="1200" dirty="0">
                <a:solidFill>
                  <a:schemeClr val="tx1"/>
                </a:solidFill>
                <a:effectLst/>
                <a:latin typeface="+mn-lt"/>
                <a:ea typeface="+mn-ea"/>
                <a:cs typeface="+mn-cs"/>
              </a:rPr>
              <a:t>La</a:t>
            </a:r>
            <a:r>
              <a:rPr lang="fr-FR" sz="1200" kern="1200" baseline="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fixation arrière assure le maintien et la suspension du GTR à l’aide de trois bielles </a:t>
            </a:r>
          </a:p>
          <a:p>
            <a:r>
              <a:rPr lang="fr-FR" sz="1200" kern="1200" dirty="0">
                <a:solidFill>
                  <a:schemeClr val="tx1"/>
                </a:solidFill>
                <a:effectLst/>
                <a:latin typeface="+mn-lt"/>
                <a:ea typeface="+mn-ea"/>
                <a:cs typeface="+mn-cs"/>
              </a:rPr>
              <a:t>Des cloisons pare-feu supérieure et arrière (inconel, titane...) isolent le GTR de l’aile constituant un blindage mécanique et thermique.</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73</a:t>
            </a:fld>
            <a:endParaRPr lang="fr-FR"/>
          </a:p>
        </p:txBody>
      </p:sp>
    </p:spTree>
    <p:extLst>
      <p:ext uri="{BB962C8B-B14F-4D97-AF65-F5344CB8AC3E}">
        <p14:creationId xmlns:p14="http://schemas.microsoft.com/office/powerpoint/2010/main" val="5793248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78</a:t>
            </a:fld>
            <a:endParaRPr lang="fr-FR"/>
          </a:p>
        </p:txBody>
      </p:sp>
    </p:spTree>
    <p:extLst>
      <p:ext uri="{BB962C8B-B14F-4D97-AF65-F5344CB8AC3E}">
        <p14:creationId xmlns:p14="http://schemas.microsoft.com/office/powerpoint/2010/main" val="343206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12</a:t>
            </a:fld>
            <a:endParaRPr lang="fr-FR"/>
          </a:p>
        </p:txBody>
      </p:sp>
    </p:spTree>
    <p:extLst>
      <p:ext uri="{BB962C8B-B14F-4D97-AF65-F5344CB8AC3E}">
        <p14:creationId xmlns:p14="http://schemas.microsoft.com/office/powerpoint/2010/main" val="1441900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79</a:t>
            </a:fld>
            <a:endParaRPr lang="fr-FR"/>
          </a:p>
        </p:txBody>
      </p:sp>
    </p:spTree>
    <p:extLst>
      <p:ext uri="{BB962C8B-B14F-4D97-AF65-F5344CB8AC3E}">
        <p14:creationId xmlns:p14="http://schemas.microsoft.com/office/powerpoint/2010/main" val="114067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80</a:t>
            </a:fld>
            <a:endParaRPr lang="fr-FR"/>
          </a:p>
        </p:txBody>
      </p:sp>
    </p:spTree>
    <p:extLst>
      <p:ext uri="{BB962C8B-B14F-4D97-AF65-F5344CB8AC3E}">
        <p14:creationId xmlns:p14="http://schemas.microsoft.com/office/powerpoint/2010/main" val="38005706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Un dispositif hypersustentateur est déployé sur l'aile d'un avion pour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augmenter son coefficient de portance aux basses vitesses,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et abaisser ainsi la vitesse de décrochage.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Ces dispositifs (volets de bord de fuite, becs de bord d'attaque, plus rarement aile à géométrie variable) permettent de décoller et d'atterrir à plus basse vitesse ce qui diminue les distances nécessaires et améliore la sécurité.</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81</a:t>
            </a:fld>
            <a:endParaRPr lang="fr-FR"/>
          </a:p>
        </p:txBody>
      </p:sp>
    </p:spTree>
    <p:extLst>
      <p:ext uri="{BB962C8B-B14F-4D97-AF65-F5344CB8AC3E}">
        <p14:creationId xmlns:p14="http://schemas.microsoft.com/office/powerpoint/2010/main" val="2583347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bec de bord d'attaque d'un avion est un dispositif hypersustentateur formé d'un petit profil fixe ou mobile, situé en avant du bord d'attaque d'une aile et destiné à empêcher le décollement des filets d'air aux angles d'incidence élevés. </a:t>
            </a:r>
          </a:p>
          <a:p>
            <a:r>
              <a:rPr lang="fr-FR" sz="1200" kern="1200" dirty="0">
                <a:solidFill>
                  <a:schemeClr val="tx1"/>
                </a:solidFill>
                <a:effectLst/>
                <a:latin typeface="+mn-lt"/>
                <a:ea typeface="+mn-ea"/>
                <a:cs typeface="+mn-cs"/>
              </a:rPr>
              <a:t>En augmentant la portance maximale, les becs diminuent la vitesse de décrochage, ce qui permet des décollages et atterrissages plus courts, On emploie parfois leur nom anglais de </a:t>
            </a:r>
            <a:r>
              <a:rPr lang="fr-FR" sz="1200" kern="1200" dirty="0" err="1">
                <a:solidFill>
                  <a:schemeClr val="tx1"/>
                </a:solidFill>
                <a:effectLst/>
                <a:latin typeface="+mn-lt"/>
                <a:ea typeface="+mn-ea"/>
                <a:cs typeface="+mn-cs"/>
              </a:rPr>
              <a:t>slats</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Leur but est d'augmenter le Cz max par l'augmentation de l'angle d'attaque auquel va se produire le décrochage.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82</a:t>
            </a:fld>
            <a:endParaRPr lang="fr-FR"/>
          </a:p>
        </p:txBody>
      </p:sp>
    </p:spTree>
    <p:extLst>
      <p:ext uri="{BB962C8B-B14F-4D97-AF65-F5344CB8AC3E}">
        <p14:creationId xmlns:p14="http://schemas.microsoft.com/office/powerpoint/2010/main" val="1001166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bec de bord d'attaque d'un avion est un dispositif hypersustentateur formé d'un petit profil fixe ou mobile, situé en avant du bord d'attaque d'une aile et destiné à empêcher le décollement des filets d'air aux angles d'incidence élevés. </a:t>
            </a:r>
          </a:p>
          <a:p>
            <a:r>
              <a:rPr lang="fr-FR" sz="1200" kern="1200" dirty="0">
                <a:solidFill>
                  <a:schemeClr val="tx1"/>
                </a:solidFill>
                <a:effectLst/>
                <a:latin typeface="+mn-lt"/>
                <a:ea typeface="+mn-ea"/>
                <a:cs typeface="+mn-cs"/>
              </a:rPr>
              <a:t>En augmentant la portance maximale, les becs diminuent la vitesse de décrochage, ce qui permet des décollages et atterrissages plus courts, On emploie parfois leur nom anglais de </a:t>
            </a:r>
            <a:r>
              <a:rPr lang="fr-FR" sz="1200" kern="1200" dirty="0" err="1">
                <a:solidFill>
                  <a:schemeClr val="tx1"/>
                </a:solidFill>
                <a:effectLst/>
                <a:latin typeface="+mn-lt"/>
                <a:ea typeface="+mn-ea"/>
                <a:cs typeface="+mn-cs"/>
              </a:rPr>
              <a:t>slats</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Leur but est d'augmenter le Cz max par l'augmentation de l'angle d'attaque auquel va se produire le décrochage.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84</a:t>
            </a:fld>
            <a:endParaRPr lang="fr-FR"/>
          </a:p>
        </p:txBody>
      </p:sp>
    </p:spTree>
    <p:extLst>
      <p:ext uri="{BB962C8B-B14F-4D97-AF65-F5344CB8AC3E}">
        <p14:creationId xmlns:p14="http://schemas.microsoft.com/office/powerpoint/2010/main" val="2804872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85</a:t>
            </a:fld>
            <a:endParaRPr lang="fr-FR"/>
          </a:p>
        </p:txBody>
      </p:sp>
    </p:spTree>
    <p:extLst>
      <p:ext uri="{BB962C8B-B14F-4D97-AF65-F5344CB8AC3E}">
        <p14:creationId xmlns:p14="http://schemas.microsoft.com/office/powerpoint/2010/main" val="3767040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86</a:t>
            </a:fld>
            <a:endParaRPr lang="fr-FR"/>
          </a:p>
        </p:txBody>
      </p:sp>
    </p:spTree>
    <p:extLst>
      <p:ext uri="{BB962C8B-B14F-4D97-AF65-F5344CB8AC3E}">
        <p14:creationId xmlns:p14="http://schemas.microsoft.com/office/powerpoint/2010/main" val="319045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Effets : Amélioration de la portance par recul du point de décollement de la couche limite. Augmentation de la courbure.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87</a:t>
            </a:fld>
            <a:endParaRPr lang="fr-FR"/>
          </a:p>
        </p:txBody>
      </p:sp>
    </p:spTree>
    <p:extLst>
      <p:ext uri="{BB962C8B-B14F-4D97-AF65-F5344CB8AC3E}">
        <p14:creationId xmlns:p14="http://schemas.microsoft.com/office/powerpoint/2010/main" val="2296405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88</a:t>
            </a:fld>
            <a:endParaRPr lang="fr-FR"/>
          </a:p>
        </p:txBody>
      </p:sp>
    </p:spTree>
    <p:extLst>
      <p:ext uri="{BB962C8B-B14F-4D97-AF65-F5344CB8AC3E}">
        <p14:creationId xmlns:p14="http://schemas.microsoft.com/office/powerpoint/2010/main" val="130634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89</a:t>
            </a:fld>
            <a:endParaRPr lang="fr-FR"/>
          </a:p>
        </p:txBody>
      </p:sp>
    </p:spTree>
    <p:extLst>
      <p:ext uri="{BB962C8B-B14F-4D97-AF65-F5344CB8AC3E}">
        <p14:creationId xmlns:p14="http://schemas.microsoft.com/office/powerpoint/2010/main" val="3086995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36" kern="1200" dirty="0">
                <a:solidFill>
                  <a:schemeClr val="tx1"/>
                </a:solidFill>
                <a:effectLst/>
                <a:latin typeface="+mn-lt"/>
                <a:ea typeface="+mn-ea"/>
                <a:cs typeface="+mn-cs"/>
              </a:rPr>
              <a:t>La certification d’un avion va définir deux niveaux d’efforts particulier concernant la résistance de structure:</a:t>
            </a:r>
          </a:p>
          <a:p>
            <a:pPr marL="171450" lvl="0" indent="-171450">
              <a:buFont typeface="Arial" panose="020B0604020202020204" pitchFamily="34" charset="0"/>
              <a:buChar char="•"/>
            </a:pPr>
            <a:r>
              <a:rPr lang="fr-FR" sz="936" kern="1200" dirty="0">
                <a:solidFill>
                  <a:schemeClr val="tx1"/>
                </a:solidFill>
                <a:effectLst/>
                <a:latin typeface="+mn-lt"/>
                <a:ea typeface="+mn-ea"/>
                <a:cs typeface="+mn-cs"/>
              </a:rPr>
              <a:t>La charge limite qui correspond aux efforts induits par l’accélération verticales définies par les normes de certification (ex : 2,5g/-1g pour les avions de ligne)</a:t>
            </a:r>
          </a:p>
          <a:p>
            <a:pPr marL="171450" lvl="0" indent="-171450">
              <a:buFont typeface="Arial" panose="020B0604020202020204" pitchFamily="34" charset="0"/>
              <a:buChar char="•"/>
            </a:pPr>
            <a:r>
              <a:rPr lang="fr-FR" sz="936" kern="1200" dirty="0">
                <a:solidFill>
                  <a:schemeClr val="tx1"/>
                </a:solidFill>
                <a:effectLst/>
                <a:latin typeface="+mn-lt"/>
                <a:ea typeface="+mn-ea"/>
                <a:cs typeface="+mn-cs"/>
              </a:rPr>
              <a:t>La charge ultime qui est obtenue en multipliant la charge limite par coefficient de sécurité (1,5 sauf spécification contraire) </a:t>
            </a:r>
          </a:p>
          <a:p>
            <a:r>
              <a:rPr lang="fr-FR" sz="936" kern="1200" dirty="0">
                <a:solidFill>
                  <a:schemeClr val="tx1"/>
                </a:solidFill>
                <a:effectLst/>
                <a:latin typeface="+mn-lt"/>
                <a:ea typeface="+mn-ea"/>
                <a:cs typeface="+mn-cs"/>
              </a:rPr>
              <a:t>A cet effet, pour être certifié, les aéronefs devront pouvoir supporter :</a:t>
            </a:r>
          </a:p>
          <a:p>
            <a:pPr marL="171450" indent="-171450">
              <a:buFont typeface="Arial" panose="020B0604020202020204" pitchFamily="34" charset="0"/>
              <a:buChar char="•"/>
            </a:pPr>
            <a:r>
              <a:rPr lang="fr-FR" sz="936" kern="1200" dirty="0">
                <a:solidFill>
                  <a:schemeClr val="tx1"/>
                </a:solidFill>
                <a:effectLst/>
                <a:latin typeface="+mn-lt"/>
                <a:ea typeface="+mn-ea"/>
                <a:cs typeface="+mn-cs"/>
              </a:rPr>
              <a:t>La charge limites sans déformation permanente (les matériaux travaillent dans leur phase élastique)</a:t>
            </a:r>
          </a:p>
          <a:p>
            <a:pPr marL="171450" indent="-171450">
              <a:buFont typeface="Arial" panose="020B0604020202020204" pitchFamily="34" charset="0"/>
              <a:buChar char="•"/>
            </a:pPr>
            <a:r>
              <a:rPr lang="fr-FR" sz="936" kern="1200" dirty="0">
                <a:solidFill>
                  <a:schemeClr val="tx1"/>
                </a:solidFill>
                <a:effectLst/>
                <a:latin typeface="+mn-lt"/>
                <a:ea typeface="+mn-ea"/>
                <a:cs typeface="+mn-cs"/>
              </a:rPr>
              <a:t>La charge ultime pendant 3 secondes sans rupture (possibilité de déformation permanente)</a:t>
            </a:r>
          </a:p>
          <a:p>
            <a:pPr marL="171450" indent="-171450">
              <a:buFont typeface="Arial" panose="020B0604020202020204" pitchFamily="34" charset="0"/>
              <a:buChar char="•"/>
            </a:pPr>
            <a:endParaRPr lang="fr-FR" sz="936" kern="1200" dirty="0">
              <a:solidFill>
                <a:schemeClr val="tx1"/>
              </a:solidFill>
              <a:effectLst/>
              <a:latin typeface="+mn-lt"/>
              <a:ea typeface="+mn-ea"/>
              <a:cs typeface="+mn-cs"/>
            </a:endParaRPr>
          </a:p>
          <a:p>
            <a:pPr marL="0" indent="0">
              <a:buFont typeface="Arial" panose="020B0604020202020204" pitchFamily="34" charset="0"/>
              <a:buNone/>
            </a:pPr>
            <a:r>
              <a:rPr lang="fr-FR" sz="936" kern="1200" dirty="0">
                <a:solidFill>
                  <a:schemeClr val="tx1"/>
                </a:solidFill>
                <a:effectLst/>
                <a:latin typeface="+mn-lt"/>
                <a:ea typeface="+mn-ea"/>
                <a:cs typeface="+mn-cs"/>
              </a:rPr>
              <a:t>Dans</a:t>
            </a:r>
            <a:r>
              <a:rPr lang="fr-FR" sz="936" kern="1200" baseline="0" dirty="0">
                <a:solidFill>
                  <a:schemeClr val="tx1"/>
                </a:solidFill>
                <a:effectLst/>
                <a:latin typeface="+mn-lt"/>
                <a:ea typeface="+mn-ea"/>
                <a:cs typeface="+mn-cs"/>
              </a:rPr>
              <a:t> la suite nous allons étudier les charges aérodynamiques qui peuvent être excrétées sur un avions</a:t>
            </a:r>
          </a:p>
          <a:p>
            <a:pPr marL="0" indent="0">
              <a:buFont typeface="Arial" panose="020B0604020202020204" pitchFamily="34" charset="0"/>
              <a:buNone/>
            </a:pPr>
            <a:endParaRPr lang="fr-FR" sz="936"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850804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plus souvent, les dispositifs de bord d'attaque sont déployés dans et hors de l'aile par un mouvement de «glisse» en utilisant des mécanismes de vérins et de rails (voir ci-dessus), tandis qu'un volet Krüger tourne autour d'un point d'articulation fixe en décrivant un mouvement circulaire pendant son déploiement. Ce type de volet fut inventé par l'ingénieur allemand Werner Krüger en 1943 et actuellement encore utilisé sur les bords d'attaque des gros avions entre le fuselage et les moteurs (bimoteur) et le fuselage et les moteurs internes (quadriréacteur).</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Effets : Augmentation de la portance par augmentation de la surface alaire et augmentation de la courbure, avec infléchissement de la trajectoire des filets d’air bien en amont de l'aile.</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C'est un petit volet accroché au bord d'attaque et rabattu sur l'intrados, le dessous de l'aile. En pivotant, tout en restant attaché, il augmente la courbure. Ce système est utilisé sur les avions de ligne.</a:t>
            </a:r>
          </a:p>
          <a:p>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90</a:t>
            </a:fld>
            <a:endParaRPr lang="fr-FR"/>
          </a:p>
        </p:txBody>
      </p:sp>
    </p:spTree>
    <p:extLst>
      <p:ext uri="{BB962C8B-B14F-4D97-AF65-F5344CB8AC3E}">
        <p14:creationId xmlns:p14="http://schemas.microsoft.com/office/powerpoint/2010/main" val="758105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Leur but est d'augmenter la portance à basse vitesse, en particulier pendant les phases de décollage et d'atterrissage. Bien que ceux-ci créent une augmentation de portance, ils créent également une augmentation de traînée qui peut aider ou gêner en fonction de la situation (décollage, approche ou atterrissage).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91</a:t>
            </a:fld>
            <a:endParaRPr lang="fr-FR"/>
          </a:p>
        </p:txBody>
      </p:sp>
    </p:spTree>
    <p:extLst>
      <p:ext uri="{BB962C8B-B14F-4D97-AF65-F5344CB8AC3E}">
        <p14:creationId xmlns:p14="http://schemas.microsoft.com/office/powerpoint/2010/main" val="2649931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Leur but est d'augmenter la portance à basse vitesse, en particulier pendant les phases de décollage et d'atterrissage. Bien que ceux-ci créent une augmentation de portance, ils créent également une augmentation de traînée qui peut aider ou gêner en fonction de la situation (décollage, approche ou atterrissage).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92</a:t>
            </a:fld>
            <a:endParaRPr lang="fr-FR"/>
          </a:p>
        </p:txBody>
      </p:sp>
    </p:spTree>
    <p:extLst>
      <p:ext uri="{BB962C8B-B14F-4D97-AF65-F5344CB8AC3E}">
        <p14:creationId xmlns:p14="http://schemas.microsoft.com/office/powerpoint/2010/main" val="41333194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93</a:t>
            </a:fld>
            <a:endParaRPr lang="fr-FR"/>
          </a:p>
        </p:txBody>
      </p:sp>
    </p:spTree>
    <p:extLst>
      <p:ext uri="{BB962C8B-B14F-4D97-AF65-F5344CB8AC3E}">
        <p14:creationId xmlns:p14="http://schemas.microsoft.com/office/powerpoint/2010/main" val="4133432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94</a:t>
            </a:fld>
            <a:endParaRPr lang="fr-FR"/>
          </a:p>
        </p:txBody>
      </p:sp>
    </p:spTree>
    <p:extLst>
      <p:ext uri="{BB962C8B-B14F-4D97-AF65-F5344CB8AC3E}">
        <p14:creationId xmlns:p14="http://schemas.microsoft.com/office/powerpoint/2010/main" val="1444178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95</a:t>
            </a:fld>
            <a:endParaRPr lang="fr-FR"/>
          </a:p>
        </p:txBody>
      </p:sp>
    </p:spTree>
    <p:extLst>
      <p:ext uri="{BB962C8B-B14F-4D97-AF65-F5344CB8AC3E}">
        <p14:creationId xmlns:p14="http://schemas.microsoft.com/office/powerpoint/2010/main" val="2295837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96</a:t>
            </a:fld>
            <a:endParaRPr lang="fr-FR"/>
          </a:p>
        </p:txBody>
      </p:sp>
    </p:spTree>
    <p:extLst>
      <p:ext uri="{BB962C8B-B14F-4D97-AF65-F5344CB8AC3E}">
        <p14:creationId xmlns:p14="http://schemas.microsoft.com/office/powerpoint/2010/main" val="885538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Comme son nom l'indique ce type de volet permet de faire varier la courbure de l'aile, donc la portance et la traînée.</a:t>
            </a:r>
          </a:p>
          <a:p>
            <a:r>
              <a:rPr lang="fr-FR" sz="1200" kern="1200" dirty="0">
                <a:solidFill>
                  <a:schemeClr val="tx1"/>
                </a:solidFill>
                <a:effectLst/>
                <a:latin typeface="+mn-lt"/>
                <a:ea typeface="+mn-ea"/>
                <a:cs typeface="+mn-cs"/>
              </a:rPr>
              <a:t>Ce type de volet est une simple articulation au bord de fuite et occupe une fraction de la profondeur de l'aile de 20 à 30 % (dessin ci-dessous). Le braquage crée une dépression sur l'extrados du volet, qui accroît les dépressions sur l'extrados de l'aile ; les surpressions sur l'intrados sont aussi augmentées, principalement sur la seconde moitié du profil. La portance maximum atteinte avec ce type de volet n'est pas spectaculaire, la traînée est élevée à cause de la séparation et le sillage n'est pas forcément stable. Le volet de courbure simple n'est donc plus utilisé.</a:t>
            </a:r>
          </a:p>
          <a:p>
            <a:r>
              <a:rPr lang="fr-FR" sz="1200" kern="1200" dirty="0">
                <a:solidFill>
                  <a:schemeClr val="tx1"/>
                </a:solidFill>
                <a:effectLst/>
                <a:latin typeface="+mn-lt"/>
                <a:ea typeface="+mn-ea"/>
                <a:cs typeface="+mn-cs"/>
              </a:rPr>
              <a:t>Sur certains types de planeurs il est possible de braquer les volets négativement (vers le haut). En réduisant la courbure, la traînée est réduite mais la portance aussi. Ce qui permet d'augmenter la vitesse pour passer une zone délicate (descendance) ou de diminuer le temps de transit entre deux ascendances sans trop pénaliser la finesse.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97</a:t>
            </a:fld>
            <a:endParaRPr lang="fr-FR"/>
          </a:p>
        </p:txBody>
      </p:sp>
    </p:spTree>
    <p:extLst>
      <p:ext uri="{BB962C8B-B14F-4D97-AF65-F5344CB8AC3E}">
        <p14:creationId xmlns:p14="http://schemas.microsoft.com/office/powerpoint/2010/main" val="3428230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Ici, une fente est ménagée entre le profil et le volet, dès que l'on braque celui-ci (dessin ci-dessous). La fente doit être très bien tracée. Elle doit être convergente pour accélérer le flux et avoir une direction telle que l'écoulement ne décolle pas sur le volet. À l'absence de décollement est liée la dépression sur le volet et donc également la vitesse à la sortie de la fente, puisque cette vitesse est déterminée principalement par la différence de pression entre intrados et extrados. Une fente trop étroite freine l'écoulement par viscosité, une fente trop large peut diminuer la dépression d'extrados du volet. Il existe donc une largeur optimale. Pour obtenir le meilleur fonctionnement à n'importe quel braquage, il est nécessaire d'adjoindre un dispositif cinématique tel que le volet puisse être translaté et pivoté à la fois. Cette solution est adoptée maintenant sur presque tous les avions modernes. Le volet à fente simple a été développé par </a:t>
            </a:r>
            <a:r>
              <a:rPr lang="fr-FR" sz="1200" kern="1200" dirty="0" err="1">
                <a:solidFill>
                  <a:schemeClr val="tx1"/>
                </a:solidFill>
                <a:effectLst/>
                <a:latin typeface="+mn-lt"/>
                <a:ea typeface="+mn-ea"/>
                <a:cs typeface="+mn-cs"/>
              </a:rPr>
              <a:t>Handley</a:t>
            </a:r>
            <a:r>
              <a:rPr lang="fr-FR" sz="1200" kern="1200" dirty="0">
                <a:solidFill>
                  <a:schemeClr val="tx1"/>
                </a:solidFill>
                <a:effectLst/>
                <a:latin typeface="+mn-lt"/>
                <a:ea typeface="+mn-ea"/>
                <a:cs typeface="+mn-cs"/>
              </a:rPr>
              <a:t> Page. II permet de retarder la séparation jusqu'à un angle de déflexion de 45°. La portance est accrue et la traînée réduite.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98</a:t>
            </a:fld>
            <a:endParaRPr lang="fr-FR"/>
          </a:p>
        </p:txBody>
      </p:sp>
    </p:spTree>
    <p:extLst>
      <p:ext uri="{BB962C8B-B14F-4D97-AF65-F5344CB8AC3E}">
        <p14:creationId xmlns:p14="http://schemas.microsoft.com/office/powerpoint/2010/main" val="2328373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Le volet Fowler (d'après H.D. Fowler) consiste en une aile auxiliaire qui vient se loger sous l'extrados de l'aile principale (dessin ci-dessous). Cette pseudo-aile est reculée en même temps qu'elle est braquée. On combine ainsi les effets de courbure, de fente et de variation de surface.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99</a:t>
            </a:fld>
            <a:endParaRPr lang="fr-FR"/>
          </a:p>
        </p:txBody>
      </p:sp>
    </p:spTree>
    <p:extLst>
      <p:ext uri="{BB962C8B-B14F-4D97-AF65-F5344CB8AC3E}">
        <p14:creationId xmlns:p14="http://schemas.microsoft.com/office/powerpoint/2010/main" val="3973375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17</a:t>
            </a:fld>
            <a:endParaRPr lang="fr-FR"/>
          </a:p>
        </p:txBody>
      </p:sp>
    </p:spTree>
    <p:extLst>
      <p:ext uri="{BB962C8B-B14F-4D97-AF65-F5344CB8AC3E}">
        <p14:creationId xmlns:p14="http://schemas.microsoft.com/office/powerpoint/2010/main" val="20827294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Sur certains volets à fente, le décollement se produit sur le volet plutôt que sur l'aile. Pour éviter ce phénomène, nuisible à l'obtention d'un coefficient de portance élevé, les dispositifs hypersustentateurs à volets multiples ont été introduits (dessin ci-dessous). Dans ce type de systèmes le volet est lui-même </a:t>
            </a:r>
            <a:r>
              <a:rPr lang="fr-FR" sz="1200" kern="1200" dirty="0" err="1">
                <a:solidFill>
                  <a:schemeClr val="tx1"/>
                </a:solidFill>
                <a:effectLst/>
                <a:latin typeface="+mn-lt"/>
                <a:ea typeface="+mn-ea"/>
                <a:cs typeface="+mn-cs"/>
              </a:rPr>
              <a:t>hypersustenté</a:t>
            </a:r>
            <a:r>
              <a:rPr lang="fr-FR" sz="1200" kern="1200" dirty="0">
                <a:solidFill>
                  <a:schemeClr val="tx1"/>
                </a:solidFill>
                <a:effectLst/>
                <a:latin typeface="+mn-lt"/>
                <a:ea typeface="+mn-ea"/>
                <a:cs typeface="+mn-cs"/>
              </a:rPr>
              <a:t>. Ce type de volet peut être en deux ou trois parties, avec deux ou trois fentes (Voir ci-dessous photo du Boeing 747).</a:t>
            </a:r>
          </a:p>
          <a:p>
            <a:r>
              <a:rPr lang="fr-FR" sz="1200" kern="1200" dirty="0">
                <a:solidFill>
                  <a:schemeClr val="tx1"/>
                </a:solidFill>
                <a:effectLst/>
                <a:latin typeface="+mn-lt"/>
                <a:ea typeface="+mn-ea"/>
                <a:cs typeface="+mn-cs"/>
              </a:rPr>
              <a:t>Dans tous les cas un gain est obtenu, mais il faut aussi tenir compte de l'augmentation du poids et de la complication mécanique.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100</a:t>
            </a:fld>
            <a:endParaRPr lang="fr-FR"/>
          </a:p>
        </p:txBody>
      </p:sp>
    </p:spTree>
    <p:extLst>
      <p:ext uri="{BB962C8B-B14F-4D97-AF65-F5344CB8AC3E}">
        <p14:creationId xmlns:p14="http://schemas.microsoft.com/office/powerpoint/2010/main" val="902229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De l'air prélevé du ou des réacteurs est soufflé sur l'extrados au niveau du bord de fuite juste avant les volets lorsque ceux-ci sont abaissés pour redonner de l'énergie à la couche limite. </a:t>
            </a:r>
          </a:p>
          <a:p>
            <a:r>
              <a:rPr lang="fr-FR" sz="1200" kern="1200" dirty="0">
                <a:solidFill>
                  <a:schemeClr val="tx1"/>
                </a:solidFill>
                <a:effectLst/>
                <a:latin typeface="+mn-lt"/>
                <a:ea typeface="+mn-ea"/>
                <a:cs typeface="+mn-cs"/>
              </a:rPr>
              <a:t>Exemple le F-104 </a:t>
            </a:r>
            <a:r>
              <a:rPr lang="fr-FR" sz="1200" kern="1200" dirty="0" err="1">
                <a:solidFill>
                  <a:schemeClr val="tx1"/>
                </a:solidFill>
                <a:effectLst/>
                <a:latin typeface="+mn-lt"/>
                <a:ea typeface="+mn-ea"/>
                <a:cs typeface="+mn-cs"/>
              </a:rPr>
              <a:t>Starfighter</a:t>
            </a:r>
            <a:r>
              <a:rPr lang="fr-FR" sz="120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102</a:t>
            </a:fld>
            <a:endParaRPr lang="fr-FR"/>
          </a:p>
        </p:txBody>
      </p:sp>
    </p:spTree>
    <p:extLst>
      <p:ext uri="{BB962C8B-B14F-4D97-AF65-F5344CB8AC3E}">
        <p14:creationId xmlns:p14="http://schemas.microsoft.com/office/powerpoint/2010/main" val="3730863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La couche limite est aspirée à travers de trous très fins sur l'extrados, ce qui retarde son décollement.</a:t>
            </a:r>
          </a:p>
          <a:p>
            <a:r>
              <a:rPr lang="fr-FR" sz="1200" kern="1200" dirty="0">
                <a:solidFill>
                  <a:schemeClr val="tx1"/>
                </a:solidFill>
                <a:effectLst/>
                <a:latin typeface="+mn-lt"/>
                <a:ea typeface="+mn-ea"/>
                <a:cs typeface="+mn-cs"/>
              </a:rPr>
              <a:t>Ce système séduisant mais plus employé se heurte à des difficultés techniques (conduites d'aspiration) et consomme beaucoup d'énergie pour être efficace.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103</a:t>
            </a:fld>
            <a:endParaRPr lang="fr-FR"/>
          </a:p>
        </p:txBody>
      </p:sp>
    </p:spTree>
    <p:extLst>
      <p:ext uri="{BB962C8B-B14F-4D97-AF65-F5344CB8AC3E}">
        <p14:creationId xmlns:p14="http://schemas.microsoft.com/office/powerpoint/2010/main" val="11837304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L’action simultanée des dispositifs de Bord d’attaque et Bord de fuite augmente C</a:t>
            </a:r>
            <a:r>
              <a:rPr lang="fr-FR" sz="1200" kern="1200" baseline="-25000" dirty="0">
                <a:solidFill>
                  <a:schemeClr val="tx1"/>
                </a:solidFill>
                <a:effectLst/>
                <a:latin typeface="+mn-lt"/>
                <a:ea typeface="+mn-ea"/>
                <a:cs typeface="+mn-cs"/>
              </a:rPr>
              <a:t>z max</a:t>
            </a:r>
            <a:r>
              <a:rPr lang="fr-FR" sz="1200" kern="1200" dirty="0">
                <a:solidFill>
                  <a:schemeClr val="tx1"/>
                </a:solidFill>
                <a:effectLst/>
                <a:latin typeface="+mn-lt"/>
                <a:ea typeface="+mn-ea"/>
                <a:cs typeface="+mn-cs"/>
              </a:rPr>
              <a:t> et α</a:t>
            </a:r>
            <a:r>
              <a:rPr lang="fr-FR" sz="1200" kern="1200" baseline="-25000" dirty="0" err="1">
                <a:solidFill>
                  <a:schemeClr val="tx1"/>
                </a:solidFill>
                <a:effectLst/>
                <a:latin typeface="+mn-lt"/>
                <a:ea typeface="+mn-ea"/>
                <a:cs typeface="+mn-cs"/>
              </a:rPr>
              <a:t>Czmax</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Pour 20°, C</a:t>
            </a:r>
            <a:r>
              <a:rPr lang="fr-FR" sz="1200" kern="1200" baseline="-25000" dirty="0">
                <a:solidFill>
                  <a:schemeClr val="tx1"/>
                </a:solidFill>
                <a:effectLst/>
                <a:latin typeface="+mn-lt"/>
                <a:ea typeface="+mn-ea"/>
                <a:cs typeface="+mn-cs"/>
              </a:rPr>
              <a:t>z</a:t>
            </a:r>
            <a:r>
              <a:rPr lang="fr-FR" sz="1200" kern="1200" dirty="0">
                <a:solidFill>
                  <a:schemeClr val="tx1"/>
                </a:solidFill>
                <a:effectLst/>
                <a:latin typeface="+mn-lt"/>
                <a:ea typeface="+mn-ea"/>
                <a:cs typeface="+mn-cs"/>
              </a:rPr>
              <a:t> augmente pour une variation faible de Cx : utilisation au décollage.</a:t>
            </a:r>
          </a:p>
          <a:p>
            <a:r>
              <a:rPr lang="fr-FR" sz="1200" kern="1200" dirty="0">
                <a:solidFill>
                  <a:schemeClr val="tx1"/>
                </a:solidFill>
                <a:effectLst/>
                <a:latin typeface="+mn-lt"/>
                <a:ea typeface="+mn-ea"/>
                <a:cs typeface="+mn-cs"/>
              </a:rPr>
              <a:t>Pour 50°, C</a:t>
            </a:r>
            <a:r>
              <a:rPr lang="fr-FR" sz="1200" kern="1200" baseline="-25000" dirty="0">
                <a:solidFill>
                  <a:schemeClr val="tx1"/>
                </a:solidFill>
                <a:effectLst/>
                <a:latin typeface="+mn-lt"/>
                <a:ea typeface="+mn-ea"/>
                <a:cs typeface="+mn-cs"/>
              </a:rPr>
              <a:t>z max</a:t>
            </a:r>
            <a:r>
              <a:rPr lang="fr-FR" sz="1200" kern="1200" dirty="0">
                <a:solidFill>
                  <a:schemeClr val="tx1"/>
                </a:solidFill>
                <a:effectLst/>
                <a:latin typeface="+mn-lt"/>
                <a:ea typeface="+mn-ea"/>
                <a:cs typeface="+mn-cs"/>
              </a:rPr>
              <a:t> est maximal mais au prix d’une forte traînée : utilisation à l’atterrissage.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105</a:t>
            </a:fld>
            <a:endParaRPr lang="fr-FR"/>
          </a:p>
        </p:txBody>
      </p:sp>
    </p:spTree>
    <p:extLst>
      <p:ext uri="{BB962C8B-B14F-4D97-AF65-F5344CB8AC3E}">
        <p14:creationId xmlns:p14="http://schemas.microsoft.com/office/powerpoint/2010/main" val="24002574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106</a:t>
            </a:fld>
            <a:endParaRPr lang="fr-FR"/>
          </a:p>
        </p:txBody>
      </p:sp>
    </p:spTree>
    <p:extLst>
      <p:ext uri="{BB962C8B-B14F-4D97-AF65-F5344CB8AC3E}">
        <p14:creationId xmlns:p14="http://schemas.microsoft.com/office/powerpoint/2010/main" val="3445671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Ils sont commandés par des vérins hydrauliques et secourus par le circuit de secours hydraulique.</a:t>
            </a:r>
          </a:p>
          <a:p>
            <a:r>
              <a:rPr lang="fr-FR" sz="1200" kern="1200" dirty="0">
                <a:solidFill>
                  <a:schemeClr val="tx1"/>
                </a:solidFill>
                <a:effectLst/>
                <a:latin typeface="+mn-lt"/>
                <a:ea typeface="+mn-ea"/>
                <a:cs typeface="+mn-cs"/>
              </a:rPr>
              <a:t>Ils peuvent être sortis de 2° (2,3,6 et 7 sont alors seulement sortis) ou de 5° (tous les becs sortis). Le fonctionnement en secours n’autorise que la sortie de tous les becs.</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107</a:t>
            </a:fld>
            <a:endParaRPr lang="fr-FR"/>
          </a:p>
        </p:txBody>
      </p:sp>
    </p:spTree>
    <p:extLst>
      <p:ext uri="{BB962C8B-B14F-4D97-AF65-F5344CB8AC3E}">
        <p14:creationId xmlns:p14="http://schemas.microsoft.com/office/powerpoint/2010/main" val="17042490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108</a:t>
            </a:fld>
            <a:endParaRPr lang="fr-FR"/>
          </a:p>
        </p:txBody>
      </p:sp>
    </p:spTree>
    <p:extLst>
      <p:ext uri="{BB962C8B-B14F-4D97-AF65-F5344CB8AC3E}">
        <p14:creationId xmlns:p14="http://schemas.microsoft.com/office/powerpoint/2010/main" val="2280088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109</a:t>
            </a:fld>
            <a:endParaRPr lang="fr-FR"/>
          </a:p>
        </p:txBody>
      </p:sp>
    </p:spTree>
    <p:extLst>
      <p:ext uri="{BB962C8B-B14F-4D97-AF65-F5344CB8AC3E}">
        <p14:creationId xmlns:p14="http://schemas.microsoft.com/office/powerpoint/2010/main" val="14068907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110</a:t>
            </a:fld>
            <a:endParaRPr lang="fr-FR"/>
          </a:p>
        </p:txBody>
      </p:sp>
    </p:spTree>
    <p:extLst>
      <p:ext uri="{BB962C8B-B14F-4D97-AF65-F5344CB8AC3E}">
        <p14:creationId xmlns:p14="http://schemas.microsoft.com/office/powerpoint/2010/main" val="10751780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aérofreins placés sur le fuselage n'ont pas d'influence sur la portance. </a:t>
            </a:r>
          </a:p>
          <a:p>
            <a:r>
              <a:rPr lang="fr-FR" sz="1200" b="0" i="0" kern="1200" dirty="0">
                <a:solidFill>
                  <a:schemeClr val="tx1"/>
                </a:solidFill>
                <a:effectLst/>
                <a:latin typeface="+mn-lt"/>
                <a:ea typeface="+mn-ea"/>
                <a:cs typeface="+mn-cs"/>
              </a:rPr>
              <a:t>Exemple: </a:t>
            </a:r>
            <a:r>
              <a:rPr lang="fr-FR" sz="1200" b="0" i="0" kern="1200" dirty="0" err="1">
                <a:solidFill>
                  <a:schemeClr val="tx1"/>
                </a:solidFill>
                <a:effectLst/>
                <a:latin typeface="+mn-lt"/>
                <a:ea typeface="+mn-ea"/>
                <a:cs typeface="+mn-cs"/>
              </a:rPr>
              <a:t>McDonnel</a:t>
            </a:r>
            <a:r>
              <a:rPr lang="fr-FR" sz="1200" b="0" i="0" kern="1200" dirty="0">
                <a:solidFill>
                  <a:schemeClr val="tx1"/>
                </a:solidFill>
                <a:effectLst/>
                <a:latin typeface="+mn-lt"/>
                <a:ea typeface="+mn-ea"/>
                <a:cs typeface="+mn-cs"/>
              </a:rPr>
              <a:t>-Douglas F-15 </a:t>
            </a:r>
            <a:r>
              <a:rPr lang="fr-FR" sz="1200" b="0" i="0" kern="1200" dirty="0" err="1">
                <a:solidFill>
                  <a:schemeClr val="tx1"/>
                </a:solidFill>
                <a:effectLst/>
                <a:latin typeface="+mn-lt"/>
                <a:ea typeface="+mn-ea"/>
                <a:cs typeface="+mn-cs"/>
              </a:rPr>
              <a:t>Eagle</a:t>
            </a:r>
            <a:endParaRPr lang="fr-FR" sz="1200" b="0" i="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111</a:t>
            </a:fld>
            <a:endParaRPr lang="fr-FR"/>
          </a:p>
        </p:txBody>
      </p:sp>
    </p:spTree>
    <p:extLst>
      <p:ext uri="{BB962C8B-B14F-4D97-AF65-F5344CB8AC3E}">
        <p14:creationId xmlns:p14="http://schemas.microsoft.com/office/powerpoint/2010/main" val="656080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18</a:t>
            </a:fld>
            <a:endParaRPr lang="fr-FR"/>
          </a:p>
        </p:txBody>
      </p:sp>
    </p:spTree>
    <p:extLst>
      <p:ext uri="{BB962C8B-B14F-4D97-AF65-F5344CB8AC3E}">
        <p14:creationId xmlns:p14="http://schemas.microsoft.com/office/powerpoint/2010/main" val="39193209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112</a:t>
            </a:fld>
            <a:endParaRPr lang="fr-FR"/>
          </a:p>
        </p:txBody>
      </p:sp>
    </p:spTree>
    <p:extLst>
      <p:ext uri="{BB962C8B-B14F-4D97-AF65-F5344CB8AC3E}">
        <p14:creationId xmlns:p14="http://schemas.microsoft.com/office/powerpoint/2010/main" val="32622512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Ci-dessous l'un des quatre panneaux d'aérofreins déployés autour de la tuyère du Mig 23.</a:t>
            </a:r>
            <a:br>
              <a:rPr lang="fr-FR" dirty="0"/>
            </a:br>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113</a:t>
            </a:fld>
            <a:endParaRPr lang="fr-FR"/>
          </a:p>
        </p:txBody>
      </p:sp>
    </p:spTree>
    <p:extLst>
      <p:ext uri="{BB962C8B-B14F-4D97-AF65-F5344CB8AC3E}">
        <p14:creationId xmlns:p14="http://schemas.microsoft.com/office/powerpoint/2010/main" val="1277293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Dans le cône de queue</a:t>
            </a:r>
          </a:p>
          <a:p>
            <a:r>
              <a:rPr lang="fr-FR" sz="1200" b="0" i="0" kern="1200" dirty="0">
                <a:solidFill>
                  <a:schemeClr val="tx1"/>
                </a:solidFill>
                <a:effectLst/>
                <a:latin typeface="+mn-lt"/>
                <a:ea typeface="+mn-ea"/>
                <a:cs typeface="+mn-cs"/>
              </a:rPr>
              <a:t>Ils sont utilisés par certains ou les Fokker 28, 70, 100.</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114</a:t>
            </a:fld>
            <a:endParaRPr lang="fr-FR"/>
          </a:p>
        </p:txBody>
      </p:sp>
    </p:spTree>
    <p:extLst>
      <p:ext uri="{BB962C8B-B14F-4D97-AF65-F5344CB8AC3E}">
        <p14:creationId xmlns:p14="http://schemas.microsoft.com/office/powerpoint/2010/main" val="4088320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115</a:t>
            </a:fld>
            <a:endParaRPr lang="fr-FR"/>
          </a:p>
        </p:txBody>
      </p:sp>
    </p:spTree>
    <p:extLst>
      <p:ext uri="{BB962C8B-B14F-4D97-AF65-F5344CB8AC3E}">
        <p14:creationId xmlns:p14="http://schemas.microsoft.com/office/powerpoint/2010/main" val="28145215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Influence des aérofreins sur la polaire Eiffel</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116</a:t>
            </a:fld>
            <a:endParaRPr lang="fr-FR"/>
          </a:p>
        </p:txBody>
      </p:sp>
    </p:spTree>
    <p:extLst>
      <p:ext uri="{BB962C8B-B14F-4D97-AF65-F5344CB8AC3E}">
        <p14:creationId xmlns:p14="http://schemas.microsoft.com/office/powerpoint/2010/main" val="3793019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Les spoilers sont des surfaces mobiles d'extrados dont le braquage provoque, sur l'aile concernée, un accroissement de traînée et une diminution de portance. Pour ne pas perturber l'écoulement aérodynamique sur l'aileron, les spoilers sont toujours décalés par rapport aux ailerons.</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L'airbus 319 servira de base pour les explications suivantes.</a:t>
            </a:r>
            <a:br>
              <a:rPr lang="fr-FR" sz="1200" b="0" i="0" kern="1200" dirty="0">
                <a:solidFill>
                  <a:schemeClr val="tx1"/>
                </a:solidFill>
                <a:effectLst/>
                <a:latin typeface="+mn-lt"/>
                <a:ea typeface="+mn-ea"/>
                <a:cs typeface="+mn-cs"/>
              </a:rPr>
            </a:br>
            <a:r>
              <a:rPr lang="fr-FR" sz="1200" b="0" i="0" kern="1200" dirty="0">
                <a:solidFill>
                  <a:schemeClr val="tx1"/>
                </a:solidFill>
                <a:effectLst/>
                <a:latin typeface="+mn-lt"/>
                <a:ea typeface="+mn-ea"/>
                <a:cs typeface="+mn-cs"/>
              </a:rPr>
              <a:t>Sur cet appareil cinq panneaux mobiles numérotés de </a:t>
            </a:r>
            <a:r>
              <a:rPr lang="fr-FR" sz="1200" b="1" i="0" kern="1200" dirty="0">
                <a:solidFill>
                  <a:schemeClr val="tx1"/>
                </a:solidFill>
                <a:effectLst/>
                <a:latin typeface="+mn-lt"/>
                <a:ea typeface="+mn-ea"/>
                <a:cs typeface="+mn-cs"/>
              </a:rPr>
              <a:t>1 à 5 </a:t>
            </a:r>
            <a:r>
              <a:rPr lang="fr-FR" sz="1200" b="0" i="0" kern="1200" dirty="0">
                <a:solidFill>
                  <a:schemeClr val="tx1"/>
                </a:solidFill>
                <a:effectLst/>
                <a:latin typeface="+mn-lt"/>
                <a:ea typeface="+mn-ea"/>
                <a:cs typeface="+mn-cs"/>
              </a:rPr>
              <a:t>composent les spoilers.</a:t>
            </a:r>
          </a:p>
          <a:p>
            <a:r>
              <a:rPr lang="fr-FR" sz="1200" b="0" i="0" kern="1200" dirty="0">
                <a:solidFill>
                  <a:schemeClr val="tx1"/>
                </a:solidFill>
                <a:effectLst/>
                <a:latin typeface="+mn-lt"/>
                <a:ea typeface="+mn-ea"/>
                <a:cs typeface="+mn-cs"/>
              </a:rPr>
              <a:t>Chaque panneau est commandé par un vérin hydraulique. Ce vérin hydraulique étant lui-même commandé par une </a:t>
            </a:r>
            <a:r>
              <a:rPr lang="fr-FR" sz="1200" b="0" i="0" kern="1200" dirty="0" err="1">
                <a:solidFill>
                  <a:schemeClr val="tx1"/>
                </a:solidFill>
                <a:effectLst/>
                <a:latin typeface="+mn-lt"/>
                <a:ea typeface="+mn-ea"/>
                <a:cs typeface="+mn-cs"/>
              </a:rPr>
              <a:t>servo-valve</a:t>
            </a:r>
            <a:r>
              <a:rPr lang="fr-FR" sz="1200" b="0" i="0" kern="1200" dirty="0">
                <a:solidFill>
                  <a:schemeClr val="tx1"/>
                </a:solidFill>
                <a:effectLst/>
                <a:latin typeface="+mn-lt"/>
                <a:ea typeface="+mn-ea"/>
                <a:cs typeface="+mn-cs"/>
              </a:rPr>
              <a:t> qui reçoit des ordres électriques provenant du boitier de commande.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117</a:t>
            </a:fld>
            <a:endParaRPr lang="fr-FR"/>
          </a:p>
        </p:txBody>
      </p:sp>
    </p:spTree>
    <p:extLst>
      <p:ext uri="{BB962C8B-B14F-4D97-AF65-F5344CB8AC3E}">
        <p14:creationId xmlns:p14="http://schemas.microsoft.com/office/powerpoint/2010/main" val="23936957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119</a:t>
            </a:fld>
            <a:endParaRPr lang="fr-FR"/>
          </a:p>
        </p:txBody>
      </p:sp>
    </p:spTree>
    <p:extLst>
      <p:ext uri="{BB962C8B-B14F-4D97-AF65-F5344CB8AC3E}">
        <p14:creationId xmlns:p14="http://schemas.microsoft.com/office/powerpoint/2010/main" val="19371996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Au sol</a:t>
            </a:r>
            <a:r>
              <a:rPr lang="fr-FR" sz="1200" b="0" i="0" kern="1200" dirty="0">
                <a:solidFill>
                  <a:schemeClr val="tx1"/>
                </a:solidFill>
                <a:effectLst/>
                <a:latin typeface="+mn-lt"/>
                <a:ea typeface="+mn-ea"/>
                <a:cs typeface="+mn-cs"/>
              </a:rPr>
              <a:t> : à l'atterrissage après le toucher des roues, braqués symétriquement ils jouent le rôle d'aérofreins et de destructeurs de portance. A vitesse élevée l'avion est ainsi plaqué au sol ce qui augmente l'efficacité du freinage.</a:t>
            </a:r>
            <a:br>
              <a:rPr lang="fr-FR" dirty="0"/>
            </a:br>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120</a:t>
            </a:fld>
            <a:endParaRPr lang="fr-FR"/>
          </a:p>
        </p:txBody>
      </p:sp>
    </p:spTree>
    <p:extLst>
      <p:ext uri="{BB962C8B-B14F-4D97-AF65-F5344CB8AC3E}">
        <p14:creationId xmlns:p14="http://schemas.microsoft.com/office/powerpoint/2010/main" val="42604534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121</a:t>
            </a:fld>
            <a:endParaRPr lang="fr-FR"/>
          </a:p>
        </p:txBody>
      </p:sp>
    </p:spTree>
    <p:extLst>
      <p:ext uri="{BB962C8B-B14F-4D97-AF65-F5344CB8AC3E}">
        <p14:creationId xmlns:p14="http://schemas.microsoft.com/office/powerpoint/2010/main" val="307715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19</a:t>
            </a:fld>
            <a:endParaRPr lang="fr-FR"/>
          </a:p>
        </p:txBody>
      </p:sp>
    </p:spTree>
    <p:extLst>
      <p:ext uri="{BB962C8B-B14F-4D97-AF65-F5344CB8AC3E}">
        <p14:creationId xmlns:p14="http://schemas.microsoft.com/office/powerpoint/2010/main" val="367982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202634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Deux cas de figures se présentent :</a:t>
            </a:r>
          </a:p>
          <a:p>
            <a:pPr lvl="0"/>
            <a:r>
              <a:rPr lang="fr-FR" sz="1200" kern="1200" dirty="0">
                <a:solidFill>
                  <a:schemeClr val="tx1"/>
                </a:solidFill>
                <a:effectLst/>
                <a:latin typeface="+mn-lt"/>
                <a:ea typeface="+mn-ea"/>
                <a:cs typeface="+mn-cs"/>
              </a:rPr>
              <a:t>aile est dépourvue de motorisation (réacteurs à l'arrière du fuselage) ; on parle alors d’aile poussée ;</a:t>
            </a:r>
          </a:p>
          <a:p>
            <a:pPr lvl="0"/>
            <a:r>
              <a:rPr lang="fr-FR" sz="1200" kern="1200" dirty="0">
                <a:solidFill>
                  <a:schemeClr val="tx1"/>
                </a:solidFill>
                <a:effectLst/>
                <a:latin typeface="+mn-lt"/>
                <a:ea typeface="+mn-ea"/>
                <a:cs typeface="+mn-cs"/>
              </a:rPr>
              <a:t>l'aile est dotée d'une motorisation ; on parle alors d'aile tirée</a:t>
            </a:r>
          </a:p>
          <a:p>
            <a:r>
              <a:rPr lang="fr-FR" sz="1200" kern="1200" dirty="0">
                <a:solidFill>
                  <a:schemeClr val="tx1"/>
                </a:solidFill>
                <a:effectLst/>
                <a:latin typeface="+mn-lt"/>
                <a:ea typeface="+mn-ea"/>
                <a:cs typeface="+mn-cs"/>
              </a:rPr>
              <a:t>Dans les deux cas, l'aile est assimilée à une poutre encastrée dans le fuselage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21</a:t>
            </a:fld>
            <a:endParaRPr lang="fr-FR"/>
          </a:p>
        </p:txBody>
      </p:sp>
    </p:spTree>
    <p:extLst>
      <p:ext uri="{BB962C8B-B14F-4D97-AF65-F5344CB8AC3E}">
        <p14:creationId xmlns:p14="http://schemas.microsoft.com/office/powerpoint/2010/main" val="4081766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3177060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349777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64649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121086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280162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029AE8C3-0ECB-4027-B988-99222F5BE127}" type="datetimeFigureOut">
              <a:rPr lang="fr-FR" smtClean="0"/>
              <a:t>05/01/2023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178476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029AE8C3-0ECB-4027-B988-99222F5BE127}" type="datetimeFigureOut">
              <a:rPr lang="fr-FR" smtClean="0"/>
              <a:t>05/01/2023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65898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29AE8C3-0ECB-4027-B988-99222F5BE127}" type="datetimeFigureOut">
              <a:rPr lang="fr-FR" smtClean="0"/>
              <a:t>05/01/2023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166714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29AE8C3-0ECB-4027-B988-99222F5BE127}" type="datetimeFigureOut">
              <a:rPr lang="fr-FR" smtClean="0"/>
              <a:t>05/01/2023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303333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05/01/2023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1968628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05/01/2023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a:t>
            </a:fld>
            <a:endParaRPr lang="fr-FR"/>
          </a:p>
        </p:txBody>
      </p:sp>
    </p:spTree>
    <p:extLst>
      <p:ext uri="{BB962C8B-B14F-4D97-AF65-F5344CB8AC3E}">
        <p14:creationId xmlns:p14="http://schemas.microsoft.com/office/powerpoint/2010/main" val="288105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AE8C3-0ECB-4027-B988-99222F5BE127}" type="datetimeFigureOut">
              <a:rPr lang="fr-FR" smtClean="0"/>
              <a:t>05/01/2023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841E7-0D0B-430E-8138-CFDA7CA4E627}" type="slidenum">
              <a:rPr lang="fr-FR" smtClean="0"/>
              <a:t>‹#›</a:t>
            </a:fld>
            <a:endParaRPr lang="fr-FR"/>
          </a:p>
        </p:txBody>
      </p:sp>
    </p:spTree>
    <p:extLst>
      <p:ext uri="{BB962C8B-B14F-4D97-AF65-F5344CB8AC3E}">
        <p14:creationId xmlns:p14="http://schemas.microsoft.com/office/powerpoint/2010/main" val="2803436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35.jpg"/></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44.jpg"/><Relationship Id="rId4" Type="http://schemas.openxmlformats.org/officeDocument/2006/relationships/image" Target="../media/image143.jp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6.jpg"/><Relationship Id="rId4" Type="http://schemas.openxmlformats.org/officeDocument/2006/relationships/image" Target="../media/image143.jpg"/></Relationships>
</file>

<file path=ppt/slides/_rels/slide1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53.jpg"/><Relationship Id="rId4" Type="http://schemas.openxmlformats.org/officeDocument/2006/relationships/image" Target="../media/image152.jpg"/></Relationships>
</file>

<file path=ppt/slides/_rels/slide1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0.png"/><Relationship Id="rId4" Type="http://schemas.openxmlformats.org/officeDocument/2006/relationships/image" Target="../media/image330.png"/></Relationships>
</file>

<file path=ppt/slides/_rels/slide3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stringfixer.com/fr/Carbon_composite" TargetMode="External"/><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8.jpg"/></Relationships>
</file>

<file path=ppt/slides/_rels/slide7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07.emf"/><Relationship Id="rId4" Type="http://schemas.openxmlformats.org/officeDocument/2006/relationships/image" Target="../media/image106.jpg"/></Relationships>
</file>

<file path=ppt/slides/_rels/slide79.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9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15114" y="272360"/>
            <a:ext cx="4966252" cy="847449"/>
          </a:xfrm>
        </p:spPr>
        <p:txBody>
          <a:bodyPr/>
          <a:lstStyle/>
          <a:p>
            <a:pPr algn="ctr"/>
            <a:r>
              <a:rPr lang="fr-FR" dirty="0"/>
              <a:t>Voilure</a:t>
            </a:r>
          </a:p>
        </p:txBody>
      </p:sp>
      <p:pic>
        <p:nvPicPr>
          <p:cNvPr id="3" name="Image 2">
            <a:extLst>
              <a:ext uri="{FF2B5EF4-FFF2-40B4-BE49-F238E27FC236}">
                <a16:creationId xmlns:a16="http://schemas.microsoft.com/office/drawing/2014/main" id="{73DA9F40-CA50-FF61-FC54-3D1E856A8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949" y="1783374"/>
            <a:ext cx="6155381" cy="380231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23140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F208EE-58B2-F982-9A6B-6DAA0D84D1A3}"/>
              </a:ext>
            </a:extLst>
          </p:cNvPr>
          <p:cNvSpPr>
            <a:spLocks noGrp="1"/>
          </p:cNvSpPr>
          <p:nvPr>
            <p:ph type="title"/>
          </p:nvPr>
        </p:nvSpPr>
        <p:spPr>
          <a:xfrm>
            <a:off x="2813304" y="284479"/>
            <a:ext cx="6233160" cy="793115"/>
          </a:xfrm>
        </p:spPr>
        <p:txBody>
          <a:bodyPr/>
          <a:lstStyle/>
          <a:p>
            <a:r>
              <a:rPr lang="fr-FR" altLang="fr-FR" b="1" dirty="0">
                <a:solidFill>
                  <a:srgbClr val="0AAE64"/>
                </a:solidFill>
              </a:rPr>
              <a:t>Facteurs de charge limites</a:t>
            </a:r>
            <a:endParaRPr lang="fr-FR" dirty="0"/>
          </a:p>
        </p:txBody>
      </p:sp>
      <p:sp>
        <p:nvSpPr>
          <p:cNvPr id="3" name="Espace réservé du contenu 2">
            <a:extLst>
              <a:ext uri="{FF2B5EF4-FFF2-40B4-BE49-F238E27FC236}">
                <a16:creationId xmlns:a16="http://schemas.microsoft.com/office/drawing/2014/main" id="{61D4B281-1914-B862-B009-6F1953ECC420}"/>
              </a:ext>
            </a:extLst>
          </p:cNvPr>
          <p:cNvSpPr>
            <a:spLocks noGrp="1"/>
          </p:cNvSpPr>
          <p:nvPr>
            <p:ph idx="1"/>
          </p:nvPr>
        </p:nvSpPr>
        <p:spPr>
          <a:xfrm>
            <a:off x="838200" y="1825625"/>
            <a:ext cx="10515600" cy="3051175"/>
          </a:xfrm>
        </p:spPr>
        <p:style>
          <a:lnRef idx="2">
            <a:schemeClr val="accent2"/>
          </a:lnRef>
          <a:fillRef idx="1">
            <a:schemeClr val="lt1"/>
          </a:fillRef>
          <a:effectRef idx="0">
            <a:schemeClr val="accent2"/>
          </a:effectRef>
          <a:fontRef idx="minor">
            <a:schemeClr val="dk1"/>
          </a:fontRef>
        </p:style>
        <p:txBody>
          <a:bodyPr/>
          <a:lstStyle/>
          <a:p>
            <a:pPr algn="just">
              <a:lnSpc>
                <a:spcPts val="2065"/>
              </a:lnSpc>
              <a:spcAft>
                <a:spcPts val="2080"/>
              </a:spcAft>
            </a:pPr>
            <a:r>
              <a:rPr lang="fr-FR" sz="1800" b="0" i="0" u="none" strike="noStrike" spc="0" dirty="0">
                <a:solidFill>
                  <a:srgbClr val="000000"/>
                </a:solidFill>
                <a:effectLst/>
                <a:ea typeface="DejaVu Sans" panose="020B0603030804020204" pitchFamily="34" charset="0"/>
                <a:cs typeface="Times New Roman" panose="02020603050405020304" pitchFamily="18" charset="0"/>
              </a:rPr>
              <a:t>Pour les avions de Transport Public de Passagers, les facteurs de charge minimum limites prévus par les règlements sont : + 2,5  -1</a:t>
            </a:r>
            <a:endParaRPr lang="fr-FR" sz="1800" dirty="0">
              <a:solidFill>
                <a:srgbClr val="000000"/>
              </a:solidFill>
              <a:effectLst/>
              <a:ea typeface="DejaVu Sans" panose="020B0603030804020204" pitchFamily="34" charset="0"/>
              <a:cs typeface="Calibri" panose="020F0502020204030204" pitchFamily="34" charset="0"/>
            </a:endParaRPr>
          </a:p>
          <a:p>
            <a:pPr algn="just">
              <a:lnSpc>
                <a:spcPts val="2090"/>
              </a:lnSpc>
              <a:spcAft>
                <a:spcPts val="2100"/>
              </a:spcAft>
            </a:pPr>
            <a:r>
              <a:rPr lang="fr-FR" sz="1800" b="0" i="0" u="none" strike="noStrike" spc="0" dirty="0">
                <a:solidFill>
                  <a:srgbClr val="000000"/>
                </a:solidFill>
                <a:effectLst/>
                <a:ea typeface="DejaVu Sans" panose="020B0603030804020204" pitchFamily="34" charset="0"/>
                <a:cs typeface="Times New Roman" panose="02020603050405020304" pitchFamily="18" charset="0"/>
              </a:rPr>
              <a:t>Ces facteurs de charge correspondent aux valeurs des charges limites que peut supporter une structure juste avant déformation (n de limite élastique).</a:t>
            </a:r>
            <a:endParaRPr lang="fr-FR" sz="1800" dirty="0">
              <a:solidFill>
                <a:srgbClr val="000000"/>
              </a:solidFill>
              <a:effectLst/>
              <a:ea typeface="DejaVu Sans" panose="020B0603030804020204" pitchFamily="34" charset="0"/>
              <a:cs typeface="Calibri" panose="020F0502020204030204" pitchFamily="34" charset="0"/>
            </a:endParaRPr>
          </a:p>
          <a:p>
            <a:pPr algn="just">
              <a:lnSpc>
                <a:spcPts val="2090"/>
              </a:lnSpc>
            </a:pPr>
            <a:r>
              <a:rPr lang="fr-FR" sz="1800" b="0" i="0" u="none" strike="noStrike" spc="0" dirty="0">
                <a:solidFill>
                  <a:srgbClr val="000000"/>
                </a:solidFill>
                <a:effectLst/>
                <a:ea typeface="DejaVu Sans" panose="020B0603030804020204" pitchFamily="34" charset="0"/>
                <a:cs typeface="Times New Roman" panose="02020603050405020304" pitchFamily="18" charset="0"/>
              </a:rPr>
              <a:t>Si ces facteurs de charge sont multipliés par 1,5, nous obtenons les facteurs de charge de limite de rupture, correspondant aux valeurs des charges extrêmes que peut supporter une structure juste avant rupture (n de limite de rupture).</a:t>
            </a:r>
            <a:endParaRPr lang="fr-FR" sz="1800" dirty="0">
              <a:solidFill>
                <a:srgbClr val="000000"/>
              </a:solidFill>
              <a:effectLst/>
              <a:ea typeface="DejaVu Sans" panose="020B0603030804020204" pitchFamily="34" charset="0"/>
              <a:cs typeface="Calibri" panose="020F0502020204030204" pitchFamily="34" charset="0"/>
            </a:endParaRPr>
          </a:p>
          <a:p>
            <a:pPr marL="0" indent="0" algn="just">
              <a:buNone/>
            </a:pPr>
            <a:endParaRPr lang="fr-FR" sz="1800" dirty="0">
              <a:solidFill>
                <a:srgbClr val="000000"/>
              </a:solidFill>
              <a:effectLst/>
              <a:ea typeface="DejaVu Sans" panose="020B0603030804020204" pitchFamily="34" charset="0"/>
              <a:cs typeface="Calibri" panose="020F0502020204030204" pitchFamily="34" charset="0"/>
            </a:endParaRPr>
          </a:p>
          <a:p>
            <a:endParaRPr lang="fr-FR" dirty="0"/>
          </a:p>
        </p:txBody>
      </p:sp>
    </p:spTree>
    <p:extLst>
      <p:ext uri="{BB962C8B-B14F-4D97-AF65-F5344CB8AC3E}">
        <p14:creationId xmlns:p14="http://schemas.microsoft.com/office/powerpoint/2010/main" val="24174140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86358" y="453048"/>
            <a:ext cx="9255369" cy="725121"/>
          </a:xfrm>
        </p:spPr>
        <p:txBody>
          <a:bodyPr>
            <a:normAutofit/>
          </a:bodyPr>
          <a:lstStyle/>
          <a:p>
            <a:r>
              <a:rPr lang="fr-FR" sz="2800" dirty="0">
                <a:latin typeface="Arial" panose="020B0604020202020204" pitchFamily="34" charset="0"/>
                <a:cs typeface="Arial" panose="020B0604020202020204" pitchFamily="34" charset="0"/>
              </a:rPr>
              <a:t>Différents types de volets: Volet Fowler à volets multiples</a:t>
            </a:r>
          </a:p>
        </p:txBody>
      </p:sp>
      <p:pic>
        <p:nvPicPr>
          <p:cNvPr id="4" name="Espace réservé du contenu 3" descr="Volet multi-fente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4921" y="4493814"/>
            <a:ext cx="5909121" cy="1110544"/>
          </a:xfrm>
          <a:prstGeom prst="rect">
            <a:avLst/>
          </a:prstGeom>
          <a:noFill/>
          <a:ln>
            <a:noFill/>
          </a:ln>
        </p:spPr>
      </p:pic>
      <p:pic>
        <p:nvPicPr>
          <p:cNvPr id="5" name="Image 4" descr="Volet multi-fentes"/>
          <p:cNvPicPr/>
          <p:nvPr/>
        </p:nvPicPr>
        <p:blipFill>
          <a:blip r:embed="rId4">
            <a:extLst>
              <a:ext uri="{28A0092B-C50C-407E-A947-70E740481C1C}">
                <a14:useLocalDpi xmlns:a14="http://schemas.microsoft.com/office/drawing/2010/main" val="0"/>
              </a:ext>
            </a:extLst>
          </a:blip>
          <a:srcRect/>
          <a:stretch>
            <a:fillRect/>
          </a:stretch>
        </p:blipFill>
        <p:spPr bwMode="auto">
          <a:xfrm>
            <a:off x="7064673" y="4493814"/>
            <a:ext cx="4627685" cy="1313703"/>
          </a:xfrm>
          <a:prstGeom prst="rect">
            <a:avLst/>
          </a:prstGeom>
          <a:noFill/>
          <a:ln>
            <a:noFill/>
          </a:ln>
        </p:spPr>
      </p:pic>
      <p:sp>
        <p:nvSpPr>
          <p:cNvPr id="6" name="Rectangle 5"/>
          <p:cNvSpPr/>
          <p:nvPr/>
        </p:nvSpPr>
        <p:spPr>
          <a:xfrm>
            <a:off x="1013464" y="1595571"/>
            <a:ext cx="10678894" cy="25340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Sur certains volets à fente, le décollement se produit sur le volet plutôt que sur l'aile. </a:t>
            </a:r>
          </a:p>
          <a:p>
            <a:pPr>
              <a:lnSpc>
                <a:spcPct val="150000"/>
              </a:lnSpc>
            </a:pPr>
            <a:r>
              <a:rPr lang="fr-FR" dirty="0">
                <a:latin typeface="Arial" panose="020B0604020202020204" pitchFamily="34" charset="0"/>
                <a:cs typeface="Arial" panose="020B0604020202020204" pitchFamily="34" charset="0"/>
              </a:rPr>
              <a:t>Pour éviter ce phénomène, les dispositifs hypersustentateurs à volets multiples ont été introduits </a:t>
            </a:r>
          </a:p>
          <a:p>
            <a:pPr>
              <a:lnSpc>
                <a:spcPct val="150000"/>
              </a:lnSpc>
            </a:pPr>
            <a:r>
              <a:rPr lang="fr-FR" dirty="0">
                <a:latin typeface="Arial" panose="020B0604020202020204" pitchFamily="34" charset="0"/>
                <a:cs typeface="Arial" panose="020B0604020202020204" pitchFamily="34" charset="0"/>
              </a:rPr>
              <a:t>Dans ce type de systèmes le volet est lui-même </a:t>
            </a:r>
            <a:r>
              <a:rPr lang="fr-FR" dirty="0" err="1">
                <a:latin typeface="Arial" panose="020B0604020202020204" pitchFamily="34" charset="0"/>
                <a:cs typeface="Arial" panose="020B0604020202020204" pitchFamily="34" charset="0"/>
              </a:rPr>
              <a:t>hypersustenté</a:t>
            </a:r>
            <a:r>
              <a:rPr lang="fr-FR" dirty="0">
                <a:latin typeface="Arial" panose="020B0604020202020204" pitchFamily="34" charset="0"/>
                <a:cs typeface="Arial" panose="020B0604020202020204" pitchFamily="34" charset="0"/>
              </a:rPr>
              <a:t>. </a:t>
            </a:r>
          </a:p>
          <a:p>
            <a:pPr>
              <a:lnSpc>
                <a:spcPct val="150000"/>
              </a:lnSpc>
            </a:pPr>
            <a:r>
              <a:rPr lang="fr-FR" dirty="0">
                <a:latin typeface="Arial" panose="020B0604020202020204" pitchFamily="34" charset="0"/>
                <a:cs typeface="Arial" panose="020B0604020202020204" pitchFamily="34" charset="0"/>
              </a:rPr>
              <a:t>Ce type de volet peut être en deux ou trois parties, avec deux ou trois fentes.</a:t>
            </a:r>
          </a:p>
          <a:p>
            <a:pPr>
              <a:lnSpc>
                <a:spcPct val="150000"/>
              </a:lnSpc>
            </a:pPr>
            <a:r>
              <a:rPr lang="fr-FR" dirty="0">
                <a:latin typeface="Arial" panose="020B0604020202020204" pitchFamily="34" charset="0"/>
                <a:cs typeface="Arial" panose="020B0604020202020204" pitchFamily="34" charset="0"/>
              </a:rPr>
              <a:t>Dans tous les cas un gain est obtenu, mais il faut aussi tenir compte de l'augmentation du poids et de la complication mécanique.</a:t>
            </a:r>
          </a:p>
        </p:txBody>
      </p:sp>
    </p:spTree>
    <p:extLst>
      <p:ext uri="{BB962C8B-B14F-4D97-AF65-F5344CB8AC3E}">
        <p14:creationId xmlns:p14="http://schemas.microsoft.com/office/powerpoint/2010/main" val="39954781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01970" y="435463"/>
            <a:ext cx="10515600" cy="602029"/>
          </a:xfrm>
        </p:spPr>
        <p:txBody>
          <a:bodyPr>
            <a:normAutofit/>
          </a:bodyPr>
          <a:lstStyle/>
          <a:p>
            <a:pPr algn="ctr"/>
            <a:r>
              <a:rPr lang="fr-FR" sz="2800" dirty="0">
                <a:latin typeface="Arial" panose="020B0604020202020204" pitchFamily="34" charset="0"/>
                <a:cs typeface="Arial" panose="020B0604020202020204" pitchFamily="34" charset="0"/>
              </a:rPr>
              <a:t>Boeing 747 en phase d'approche juste avant l'atterrissage</a:t>
            </a:r>
          </a:p>
        </p:txBody>
      </p:sp>
      <p:pic>
        <p:nvPicPr>
          <p:cNvPr id="4" name="Espace réservé du contenu 3" descr="747 en approch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7154" y="1826414"/>
            <a:ext cx="9812215" cy="4328202"/>
          </a:xfrm>
          <a:prstGeom prst="rect">
            <a:avLst/>
          </a:prstGeom>
          <a:noFill/>
          <a:ln>
            <a:noFill/>
          </a:ln>
        </p:spPr>
      </p:pic>
    </p:spTree>
    <p:extLst>
      <p:ext uri="{BB962C8B-B14F-4D97-AF65-F5344CB8AC3E}">
        <p14:creationId xmlns:p14="http://schemas.microsoft.com/office/powerpoint/2010/main" val="17949908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07677" y="365125"/>
            <a:ext cx="6916615" cy="674933"/>
          </a:xfrm>
        </p:spPr>
        <p:txBody>
          <a:bodyPr>
            <a:normAutofit/>
          </a:bodyPr>
          <a:lstStyle/>
          <a:p>
            <a:pPr algn="ctr"/>
            <a:r>
              <a:rPr lang="fr-FR" sz="2800" dirty="0">
                <a:latin typeface="Arial" panose="020B0604020202020204" pitchFamily="34" charset="0"/>
                <a:ea typeface="+mn-ea"/>
                <a:cs typeface="Arial" panose="020B0604020202020204" pitchFamily="34" charset="0"/>
              </a:rPr>
              <a:t>Dispositifs divers: </a:t>
            </a:r>
            <a:r>
              <a:rPr lang="fr-FR" sz="2800" i="1" dirty="0">
                <a:latin typeface="Arial" panose="020B0604020202020204" pitchFamily="34" charset="0"/>
                <a:ea typeface="+mn-ea"/>
                <a:cs typeface="Arial" panose="020B0604020202020204" pitchFamily="34" charset="0"/>
              </a:rPr>
              <a:t>Soufflage</a:t>
            </a:r>
            <a:endParaRPr lang="fr-FR" sz="2800" dirty="0">
              <a:latin typeface="Arial" panose="020B0604020202020204" pitchFamily="34" charset="0"/>
              <a:cs typeface="Arial" panose="020B0604020202020204" pitchFamily="34" charset="0"/>
            </a:endParaRPr>
          </a:p>
        </p:txBody>
      </p:sp>
      <p:pic>
        <p:nvPicPr>
          <p:cNvPr id="4" name="Espace réservé du contenu 3" descr="Soufflage des volet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0306" y="3356585"/>
            <a:ext cx="6134363" cy="1276959"/>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656491" y="1084196"/>
            <a:ext cx="10879015" cy="13388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De l'air prélevé du où des réacteurs est soufflé sur l'extrados au niveau du bord de fuite juste avant les volets lorsque ceux-ci sont abaissés pour redonner de l'énergie à la couche limite.</a:t>
            </a:r>
          </a:p>
          <a:p>
            <a:pPr>
              <a:lnSpc>
                <a:spcPct val="150000"/>
              </a:lnSpc>
            </a:pPr>
            <a:r>
              <a:rPr lang="fr-FR" dirty="0">
                <a:latin typeface="Arial" panose="020B0604020202020204" pitchFamily="34" charset="0"/>
                <a:cs typeface="Arial" panose="020B0604020202020204" pitchFamily="34" charset="0"/>
              </a:rPr>
              <a:t>Exemple le F-104 </a:t>
            </a:r>
            <a:r>
              <a:rPr lang="fr-FR" dirty="0" err="1">
                <a:latin typeface="Arial" panose="020B0604020202020204" pitchFamily="34" charset="0"/>
                <a:cs typeface="Arial" panose="020B0604020202020204" pitchFamily="34" charset="0"/>
              </a:rPr>
              <a:t>Starfighter</a:t>
            </a:r>
            <a:r>
              <a:rPr lang="fr-FR" dirty="0">
                <a:latin typeface="Arial" panose="020B0604020202020204" pitchFamily="34" charset="0"/>
                <a:cs typeface="Arial" panose="020B0604020202020204" pitchFamily="34" charset="0"/>
              </a:rPr>
              <a:t>.</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558" y="2748235"/>
            <a:ext cx="5234993" cy="2931596"/>
          </a:xfrm>
          <a:prstGeom prst="rect">
            <a:avLst/>
          </a:prstGeom>
        </p:spPr>
      </p:pic>
    </p:spTree>
    <p:extLst>
      <p:ext uri="{BB962C8B-B14F-4D97-AF65-F5344CB8AC3E}">
        <p14:creationId xmlns:p14="http://schemas.microsoft.com/office/powerpoint/2010/main" val="8963037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6539" y="312370"/>
            <a:ext cx="5202115" cy="918551"/>
          </a:xfrm>
        </p:spPr>
        <p:txBody>
          <a:bodyPr>
            <a:normAutofit/>
          </a:bodyPr>
          <a:lstStyle/>
          <a:p>
            <a:r>
              <a:rPr lang="fr-FR" sz="2800" dirty="0">
                <a:latin typeface="Arial" panose="020B0604020202020204" pitchFamily="34" charset="0"/>
                <a:cs typeface="Arial" panose="020B0604020202020204" pitchFamily="34" charset="0"/>
              </a:rPr>
              <a:t>Dispositifs divers: </a:t>
            </a:r>
            <a:r>
              <a:rPr lang="fr-FR" sz="2800" i="1" dirty="0">
                <a:latin typeface="Arial" panose="020B0604020202020204" pitchFamily="34" charset="0"/>
                <a:cs typeface="Arial" panose="020B0604020202020204" pitchFamily="34" charset="0"/>
              </a:rPr>
              <a:t>Aspiration</a:t>
            </a:r>
            <a:endParaRPr lang="fr-FR" sz="2800" dirty="0">
              <a:latin typeface="Arial" panose="020B0604020202020204" pitchFamily="34" charset="0"/>
              <a:cs typeface="Arial" panose="020B0604020202020204" pitchFamily="34" charset="0"/>
            </a:endParaRPr>
          </a:p>
        </p:txBody>
      </p:sp>
      <p:pic>
        <p:nvPicPr>
          <p:cNvPr id="4" name="Espace réservé du contenu 3" descr="Aspiration couche limi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74820" y="4332532"/>
            <a:ext cx="7148411" cy="1452805"/>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1635368" y="1768324"/>
            <a:ext cx="9864969" cy="17030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La couche limite est aspirée à travers de trous très fins sur l'extrados, ce qui retarde son décollement.</a:t>
            </a:r>
          </a:p>
          <a:p>
            <a:pPr>
              <a:lnSpc>
                <a:spcPct val="150000"/>
              </a:lnSpc>
            </a:pPr>
            <a:r>
              <a:rPr lang="fr-FR" dirty="0">
                <a:latin typeface="Arial" panose="020B0604020202020204" pitchFamily="34" charset="0"/>
                <a:cs typeface="Arial" panose="020B0604020202020204" pitchFamily="34" charset="0"/>
              </a:rPr>
              <a:t>Ce système séduisant mais plus employé se heurte à des difficultés techniques (conduites d'aspiration) et consomme beaucoup d'énergie pour être efficace.</a:t>
            </a:r>
          </a:p>
        </p:txBody>
      </p:sp>
    </p:spTree>
    <p:extLst>
      <p:ext uri="{BB962C8B-B14F-4D97-AF65-F5344CB8AC3E}">
        <p14:creationId xmlns:p14="http://schemas.microsoft.com/office/powerpoint/2010/main" val="28813186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1041644"/>
          </a:xfrm>
        </p:spPr>
        <p:txBody>
          <a:bodyPr>
            <a:normAutofit/>
          </a:bodyPr>
          <a:lstStyle/>
          <a:p>
            <a:pPr algn="ctr"/>
            <a:r>
              <a:rPr lang="fr-FR" sz="2800" dirty="0">
                <a:latin typeface="Arial" panose="020B0604020202020204" pitchFamily="34" charset="0"/>
                <a:cs typeface="Arial" panose="020B0604020202020204" pitchFamily="34" charset="0"/>
              </a:rPr>
              <a:t>Tableau récapitulatif de l'amélioration apportée par les dispositifs hypersustentateurs</a:t>
            </a:r>
          </a:p>
        </p:txBody>
      </p:sp>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25824" t="12635" r="18619" b="19131"/>
          <a:stretch/>
        </p:blipFill>
        <p:spPr bwMode="auto">
          <a:xfrm>
            <a:off x="1248508" y="1825625"/>
            <a:ext cx="10105292"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30066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11115" y="386862"/>
            <a:ext cx="10515600" cy="459765"/>
          </a:xfrm>
        </p:spPr>
        <p:txBody>
          <a:bodyPr>
            <a:normAutofit fontScale="90000"/>
          </a:bodyPr>
          <a:lstStyle/>
          <a:p>
            <a:pPr algn="ctr"/>
            <a:r>
              <a:rPr lang="fr-FR" sz="2800" i="1" dirty="0">
                <a:latin typeface="Arial" panose="020B0604020202020204" pitchFamily="34" charset="0"/>
                <a:cs typeface="Arial" panose="020B0604020202020204" pitchFamily="34" charset="0"/>
              </a:rPr>
              <a:t>Synthèse des dispositifs hypersustentateurs sur la polaire</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3830" t="33126" r="26537" b="14354"/>
          <a:stretch/>
        </p:blipFill>
        <p:spPr bwMode="auto">
          <a:xfrm>
            <a:off x="1740876" y="1022473"/>
            <a:ext cx="9056077" cy="3956041"/>
          </a:xfrm>
          <a:prstGeom prst="rect">
            <a:avLst/>
          </a:prstGeom>
          <a:ln w="19050">
            <a:solidFill>
              <a:schemeClr val="tx1"/>
            </a:solidFill>
          </a:ln>
          <a:extLst>
            <a:ext uri="{53640926-AAD7-44D8-BBD7-CCE9431645EC}">
              <a14:shadowObscured xmlns:a14="http://schemas.microsoft.com/office/drawing/2010/main"/>
            </a:ext>
          </a:extLst>
        </p:spPr>
      </p:pic>
      <p:sp>
        <p:nvSpPr>
          <p:cNvPr id="3" name="Rectangle 2"/>
          <p:cNvSpPr/>
          <p:nvPr/>
        </p:nvSpPr>
        <p:spPr>
          <a:xfrm>
            <a:off x="773723" y="5312621"/>
            <a:ext cx="10172699" cy="13388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L’action simultanée des dispositifs de Bord d’attaque et Bord de fuite augmente C</a:t>
            </a:r>
            <a:r>
              <a:rPr lang="fr-FR" baseline="-25000" dirty="0">
                <a:latin typeface="Arial" panose="020B0604020202020204" pitchFamily="34" charset="0"/>
                <a:cs typeface="Arial" panose="020B0604020202020204" pitchFamily="34" charset="0"/>
              </a:rPr>
              <a:t>z max</a:t>
            </a:r>
            <a:r>
              <a:rPr lang="fr-FR" dirty="0">
                <a:latin typeface="Arial" panose="020B0604020202020204" pitchFamily="34" charset="0"/>
                <a:cs typeface="Arial" panose="020B0604020202020204" pitchFamily="34" charset="0"/>
              </a:rPr>
              <a:t> et α</a:t>
            </a:r>
            <a:r>
              <a:rPr lang="fr-FR" baseline="-25000" dirty="0" err="1">
                <a:latin typeface="Arial" panose="020B0604020202020204" pitchFamily="34" charset="0"/>
                <a:cs typeface="Arial" panose="020B0604020202020204" pitchFamily="34" charset="0"/>
              </a:rPr>
              <a:t>Czmax</a:t>
            </a:r>
            <a:r>
              <a:rPr lang="fr-FR" dirty="0">
                <a:latin typeface="Arial" panose="020B0604020202020204" pitchFamily="34" charset="0"/>
                <a:cs typeface="Arial" panose="020B0604020202020204" pitchFamily="34" charset="0"/>
              </a:rPr>
              <a:t>.</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Pour 20°, C</a:t>
            </a:r>
            <a:r>
              <a:rPr lang="fr-FR" baseline="-25000" dirty="0">
                <a:latin typeface="Arial" panose="020B0604020202020204" pitchFamily="34" charset="0"/>
                <a:cs typeface="Arial" panose="020B0604020202020204" pitchFamily="34" charset="0"/>
              </a:rPr>
              <a:t>z</a:t>
            </a:r>
            <a:r>
              <a:rPr lang="fr-FR" dirty="0">
                <a:latin typeface="Arial" panose="020B0604020202020204" pitchFamily="34" charset="0"/>
                <a:cs typeface="Arial" panose="020B0604020202020204" pitchFamily="34" charset="0"/>
              </a:rPr>
              <a:t> augmente pour une variation faible de Cx : utilisation au décollage.</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Pour 50°, C</a:t>
            </a:r>
            <a:r>
              <a:rPr lang="fr-FR" baseline="-25000" dirty="0">
                <a:latin typeface="Arial" panose="020B0604020202020204" pitchFamily="34" charset="0"/>
                <a:cs typeface="Arial" panose="020B0604020202020204" pitchFamily="34" charset="0"/>
              </a:rPr>
              <a:t>z max</a:t>
            </a:r>
            <a:r>
              <a:rPr lang="fr-FR" dirty="0">
                <a:latin typeface="Arial" panose="020B0604020202020204" pitchFamily="34" charset="0"/>
                <a:cs typeface="Arial" panose="020B0604020202020204" pitchFamily="34" charset="0"/>
              </a:rPr>
              <a:t> est maximal mais au prix d’une forte traînée : utilisation à l’atterrissage.</a:t>
            </a:r>
          </a:p>
        </p:txBody>
      </p:sp>
    </p:spTree>
    <p:extLst>
      <p:ext uri="{BB962C8B-B14F-4D97-AF65-F5344CB8AC3E}">
        <p14:creationId xmlns:p14="http://schemas.microsoft.com/office/powerpoint/2010/main" val="8068192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54061" y="232446"/>
            <a:ext cx="3206262" cy="795460"/>
          </a:xfrm>
        </p:spPr>
        <p:txBody>
          <a:bodyPr>
            <a:normAutofit/>
          </a:bodyPr>
          <a:lstStyle/>
          <a:p>
            <a:r>
              <a:rPr lang="fr-FR" sz="2800" b="1" dirty="0">
                <a:latin typeface="Arial" panose="020B0604020202020204" pitchFamily="34" charset="0"/>
                <a:cs typeface="Arial" panose="020B0604020202020204" pitchFamily="34" charset="0"/>
              </a:rPr>
              <a:t>Installation B 727</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28019" t="21593" r="25603" b="32520"/>
          <a:stretch/>
        </p:blipFill>
        <p:spPr bwMode="auto">
          <a:xfrm>
            <a:off x="1987313" y="1210427"/>
            <a:ext cx="8862395" cy="3561679"/>
          </a:xfrm>
          <a:prstGeom prst="rect">
            <a:avLst/>
          </a:prstGeom>
          <a:ln w="19050">
            <a:solidFill>
              <a:schemeClr val="tx1"/>
            </a:solidFill>
          </a:ln>
          <a:extLst>
            <a:ext uri="{53640926-AAD7-44D8-BBD7-CCE9431645EC}">
              <a14:shadowObscured xmlns:a14="http://schemas.microsoft.com/office/drawing/2010/main"/>
            </a:ext>
          </a:extLst>
        </p:spPr>
      </p:pic>
      <p:sp>
        <p:nvSpPr>
          <p:cNvPr id="5" name="Rectangle 4"/>
          <p:cNvSpPr/>
          <p:nvPr/>
        </p:nvSpPr>
        <p:spPr>
          <a:xfrm>
            <a:off x="2291798" y="4954627"/>
            <a:ext cx="7930788" cy="15188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15000"/>
              </a:lnSpc>
              <a:spcAft>
                <a:spcPts val="0"/>
              </a:spcAft>
            </a:pPr>
            <a:r>
              <a:rPr lang="fr-FR" dirty="0">
                <a:latin typeface="Arial" panose="020B0604020202020204" pitchFamily="34" charset="0"/>
                <a:ea typeface="Calibri" panose="020F0502020204030204" pitchFamily="34" charset="0"/>
                <a:cs typeface="Arial" panose="020B0604020202020204" pitchFamily="34" charset="0"/>
              </a:rPr>
              <a:t>Cet avion dispose de :</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deux volets intérieurs triple fente (un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deux volets extérieurs triple fente (un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huit becs de bord d’attaque (quatre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six volets </a:t>
            </a:r>
            <a:r>
              <a:rPr lang="fr-FR" dirty="0" err="1">
                <a:latin typeface="Arial" panose="020B0604020202020204" pitchFamily="34" charset="0"/>
                <a:ea typeface="Calibri" panose="020F0502020204030204" pitchFamily="34" charset="0"/>
                <a:cs typeface="Arial" panose="020B0604020202020204" pitchFamily="34" charset="0"/>
              </a:rPr>
              <a:t>krueger</a:t>
            </a:r>
            <a:r>
              <a:rPr lang="fr-FR" dirty="0">
                <a:latin typeface="Arial" panose="020B0604020202020204" pitchFamily="34" charset="0"/>
                <a:ea typeface="Calibri" panose="020F0502020204030204" pitchFamily="34" charset="0"/>
                <a:cs typeface="Arial" panose="020B0604020202020204" pitchFamily="34" charset="0"/>
              </a:rPr>
              <a:t> (trois par côté) près du fuselage. </a:t>
            </a:r>
            <a:endParaRPr lang="fr-FR"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645494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109160"/>
            <a:ext cx="10515600" cy="777875"/>
          </a:xfrm>
        </p:spPr>
        <p:txBody>
          <a:bodyPr>
            <a:normAutofit/>
          </a:bodyPr>
          <a:lstStyle/>
          <a:p>
            <a:pPr algn="ctr"/>
            <a:r>
              <a:rPr lang="fr-FR" sz="2800" dirty="0">
                <a:latin typeface="Arial" panose="020B0604020202020204" pitchFamily="34" charset="0"/>
                <a:cs typeface="Arial" panose="020B0604020202020204" pitchFamily="34" charset="0"/>
              </a:rPr>
              <a:t>Mise en œuvre des dispositifs hypersustentateurs sur B 727</a:t>
            </a: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3419" t="35089" r="32064" b="24664"/>
          <a:stretch/>
        </p:blipFill>
        <p:spPr bwMode="auto">
          <a:xfrm>
            <a:off x="1143000" y="1688123"/>
            <a:ext cx="10210799" cy="4765430"/>
          </a:xfrm>
          <a:prstGeom prst="rect">
            <a:avLst/>
          </a:prstGeom>
          <a:ln w="19050">
            <a:solidFill>
              <a:schemeClr val="tx1"/>
            </a:solidFill>
          </a:ln>
          <a:extLst>
            <a:ext uri="{53640926-AAD7-44D8-BBD7-CCE9431645EC}">
              <a14:shadowObscured xmlns:a14="http://schemas.microsoft.com/office/drawing/2010/main"/>
            </a:ext>
          </a:extLst>
        </p:spPr>
      </p:pic>
      <p:sp>
        <p:nvSpPr>
          <p:cNvPr id="3" name="Rectangle 2"/>
          <p:cNvSpPr/>
          <p:nvPr/>
        </p:nvSpPr>
        <p:spPr>
          <a:xfrm>
            <a:off x="4098740" y="748535"/>
            <a:ext cx="3365024" cy="369332"/>
          </a:xfrm>
          <a:prstGeom prst="rect">
            <a:avLst/>
          </a:prstGeom>
        </p:spPr>
        <p:txBody>
          <a:bodyPr wrap="none">
            <a:spAutoFit/>
          </a:bodyPr>
          <a:lstStyle/>
          <a:p>
            <a:pPr marL="0" lvl="4" algn="ctr"/>
            <a:r>
              <a:rPr lang="fr-FR" b="1" dirty="0">
                <a:latin typeface="Arial" panose="020B0604020202020204" pitchFamily="34" charset="0"/>
                <a:cs typeface="Arial" panose="020B0604020202020204" pitchFamily="34" charset="0"/>
              </a:rPr>
              <a:t>Dispositifs de bord d’attaque</a:t>
            </a:r>
          </a:p>
        </p:txBody>
      </p:sp>
    </p:spTree>
    <p:extLst>
      <p:ext uri="{BB962C8B-B14F-4D97-AF65-F5344CB8AC3E}">
        <p14:creationId xmlns:p14="http://schemas.microsoft.com/office/powerpoint/2010/main" val="28520989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51738" y="294787"/>
            <a:ext cx="5457092" cy="584444"/>
          </a:xfrm>
        </p:spPr>
        <p:txBody>
          <a:bodyPr>
            <a:normAutofit/>
          </a:bodyPr>
          <a:lstStyle/>
          <a:p>
            <a:r>
              <a:rPr lang="fr-FR" sz="2800" b="1" dirty="0">
                <a:latin typeface="Arial" panose="020B0604020202020204" pitchFamily="34" charset="0"/>
                <a:cs typeface="Arial" panose="020B0604020202020204" pitchFamily="34" charset="0"/>
              </a:rPr>
              <a:t>Dispositifs </a:t>
            </a:r>
            <a:r>
              <a:rPr lang="fr-FR" sz="2800" b="1" dirty="0" err="1">
                <a:latin typeface="Arial" panose="020B0604020202020204" pitchFamily="34" charset="0"/>
                <a:cs typeface="Arial" panose="020B0604020202020204" pitchFamily="34" charset="0"/>
              </a:rPr>
              <a:t>hyposustentateurs</a:t>
            </a:r>
            <a:endParaRPr lang="fr-FR" sz="2800" dirty="0">
              <a:latin typeface="Arial" panose="020B0604020202020204" pitchFamily="34" charset="0"/>
              <a:cs typeface="Arial" panose="020B0604020202020204" pitchFamily="34" charset="0"/>
            </a:endParaRPr>
          </a:p>
        </p:txBody>
      </p:sp>
      <p:sp>
        <p:nvSpPr>
          <p:cNvPr id="3" name="Espace réservé du contenu 2"/>
          <p:cNvSpPr>
            <a:spLocks noGrp="1"/>
          </p:cNvSpPr>
          <p:nvPr>
            <p:ph idx="1"/>
          </p:nvPr>
        </p:nvSpPr>
        <p:spPr>
          <a:xfrm>
            <a:off x="1122484" y="1139825"/>
            <a:ext cx="10515600" cy="1919898"/>
          </a:xfrm>
        </p:spPr>
        <p:txBody>
          <a:bodyPr>
            <a:normAutofit/>
          </a:bodyPr>
          <a:lstStyle/>
          <a:p>
            <a:pPr marL="285750" lvl="2" indent="-285750">
              <a:buFont typeface="Wingdings" panose="05000000000000000000" pitchFamily="2" charset="2"/>
              <a:buChar char="Ø"/>
            </a:pPr>
            <a:r>
              <a:rPr lang="fr-FR" sz="1800" b="1" dirty="0">
                <a:latin typeface="Arial" panose="020B0604020202020204" pitchFamily="34" charset="0"/>
                <a:cs typeface="Arial" panose="020B0604020202020204" pitchFamily="34" charset="0"/>
              </a:rPr>
              <a:t>Buts</a:t>
            </a:r>
          </a:p>
          <a:p>
            <a:pPr marL="742950" lvl="3" indent="-285750"/>
            <a:r>
              <a:rPr lang="fr-FR" dirty="0">
                <a:latin typeface="Arial" panose="020B0604020202020204" pitchFamily="34" charset="0"/>
                <a:cs typeface="Arial" panose="020B0604020202020204" pitchFamily="34" charset="0"/>
              </a:rPr>
              <a:t>Diminuer la vitesse en approche, atterrissage ou accélération - arrêt.</a:t>
            </a:r>
          </a:p>
          <a:p>
            <a:pPr marL="742950" lvl="3" indent="-285750"/>
            <a:r>
              <a:rPr lang="fr-FR" dirty="0">
                <a:latin typeface="Arial" panose="020B0604020202020204" pitchFamily="34" charset="0"/>
                <a:cs typeface="Arial" panose="020B0604020202020204" pitchFamily="34" charset="0"/>
              </a:rPr>
              <a:t>Augmenter les performances de descente.</a:t>
            </a:r>
          </a:p>
          <a:p>
            <a:pPr marL="285750" lvl="2" indent="-285750">
              <a:buFont typeface="Wingdings" panose="05000000000000000000" pitchFamily="2" charset="2"/>
              <a:buChar char="Ø"/>
            </a:pPr>
            <a:r>
              <a:rPr lang="fr-FR" sz="1800" b="1" dirty="0">
                <a:latin typeface="Arial" panose="020B0604020202020204" pitchFamily="34" charset="0"/>
                <a:cs typeface="Arial" panose="020B0604020202020204" pitchFamily="34" charset="0"/>
              </a:rPr>
              <a:t>Deux types de dispositifs</a:t>
            </a:r>
          </a:p>
          <a:p>
            <a:pPr marL="742950" lvl="3" indent="-285750"/>
            <a:r>
              <a:rPr lang="fr-FR" dirty="0">
                <a:latin typeface="Arial" panose="020B0604020202020204" pitchFamily="34" charset="0"/>
                <a:cs typeface="Arial" panose="020B0604020202020204" pitchFamily="34" charset="0"/>
              </a:rPr>
              <a:t>Aérofreins : augmentation de la traînée</a:t>
            </a:r>
          </a:p>
          <a:p>
            <a:pPr marL="742950" lvl="3" indent="-285750"/>
            <a:r>
              <a:rPr lang="fr-FR" dirty="0">
                <a:latin typeface="Arial" panose="020B0604020202020204" pitchFamily="34" charset="0"/>
                <a:cs typeface="Arial" panose="020B0604020202020204" pitchFamily="34" charset="0"/>
              </a:rPr>
              <a:t>Spoilers : destruction de la portance et augmentation de la traînée</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416" y="3320317"/>
            <a:ext cx="6193425" cy="339309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3965248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4223" y="242033"/>
            <a:ext cx="2643554" cy="777875"/>
          </a:xfrm>
        </p:spPr>
        <p:txBody>
          <a:bodyPr>
            <a:normAutofit/>
          </a:bodyPr>
          <a:lstStyle/>
          <a:p>
            <a:pPr algn="ctr"/>
            <a:r>
              <a:rPr lang="fr-FR" sz="2800" b="1" dirty="0">
                <a:latin typeface="Arial" panose="020B0604020202020204" pitchFamily="34" charset="0"/>
                <a:cs typeface="Arial" panose="020B0604020202020204" pitchFamily="34" charset="0"/>
              </a:rPr>
              <a:t>Aérofreins</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2204" t="69688" r="29095" b="9198"/>
          <a:stretch/>
        </p:blipFill>
        <p:spPr bwMode="auto">
          <a:xfrm>
            <a:off x="509293" y="4572000"/>
            <a:ext cx="2965154" cy="1442124"/>
          </a:xfrm>
          <a:prstGeom prst="rect">
            <a:avLst/>
          </a:prstGeom>
          <a:ln w="19050">
            <a:solidFill>
              <a:schemeClr val="tx1"/>
            </a:solidFill>
          </a:ln>
          <a:extLst>
            <a:ext uri="{53640926-AAD7-44D8-BBD7-CCE9431645EC}">
              <a14:shadowObscured xmlns:a14="http://schemas.microsoft.com/office/drawing/2010/main"/>
            </a:ext>
          </a:extLst>
        </p:spPr>
      </p:pic>
      <p:sp>
        <p:nvSpPr>
          <p:cNvPr id="5" name="Rectangle 4"/>
          <p:cNvSpPr/>
          <p:nvPr/>
        </p:nvSpPr>
        <p:spPr>
          <a:xfrm>
            <a:off x="0" y="1269898"/>
            <a:ext cx="11714285" cy="261353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1">
              <a:lnSpc>
                <a:spcPts val="2200"/>
              </a:lnSpc>
            </a:pPr>
            <a:r>
              <a:rPr lang="fr-FR" dirty="0">
                <a:latin typeface="Arial" panose="020B0604020202020204" pitchFamily="34" charset="0"/>
                <a:cs typeface="Arial" panose="020B0604020202020204" pitchFamily="34" charset="0"/>
              </a:rPr>
              <a:t>Les aérofreins ou </a:t>
            </a:r>
            <a:r>
              <a:rPr lang="fr-FR" b="1" dirty="0">
                <a:latin typeface="Arial" panose="020B0604020202020204" pitchFamily="34" charset="0"/>
                <a:cs typeface="Arial" panose="020B0604020202020204" pitchFamily="34" charset="0"/>
              </a:rPr>
              <a:t>speed </a:t>
            </a:r>
            <a:r>
              <a:rPr lang="fr-FR" b="1" dirty="0" err="1">
                <a:latin typeface="Arial" panose="020B0604020202020204" pitchFamily="34" charset="0"/>
                <a:cs typeface="Arial" panose="020B0604020202020204" pitchFamily="34" charset="0"/>
              </a:rPr>
              <a:t>brackes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(en anglais) sont des surfaces mobiles actionnées par l'énergie hydraulique (sauf pour les planeurs et avions légers) qui servent à augmenter la traînée.</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Ils sont utilisés :</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pour diminuer la vitesse</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pour augmenter le taux de descente sans augmenter la vitesse</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Panneaux faisant obstacle à l’écoulement</a:t>
            </a:r>
          </a:p>
          <a:p>
            <a:pPr lvl="1">
              <a:lnSpc>
                <a:spcPts val="2200"/>
              </a:lnSpc>
            </a:pPr>
            <a:r>
              <a:rPr lang="fr-FR" dirty="0">
                <a:latin typeface="Arial" panose="020B0604020202020204" pitchFamily="34" charset="0"/>
                <a:cs typeface="Arial" panose="020B0604020202020204" pitchFamily="34" charset="0"/>
              </a:rPr>
              <a:t>Peuvent être placés sur ou sous le fuselage à l’intrados et/ou à l’extrados.</a:t>
            </a:r>
          </a:p>
          <a:p>
            <a:pPr lvl="1">
              <a:lnSpc>
                <a:spcPts val="2200"/>
              </a:lnSpc>
            </a:pPr>
            <a:r>
              <a:rPr lang="fr-FR" dirty="0">
                <a:latin typeface="Arial" panose="020B0604020202020204" pitchFamily="34" charset="0"/>
                <a:cs typeface="Arial" panose="020B0604020202020204" pitchFamily="34" charset="0"/>
              </a:rPr>
              <a:t>Les aérofreins sont très souvent percés de nombreux trous pour augmenter la traînée (création de turbulences).</a:t>
            </a: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3520" y="4133424"/>
            <a:ext cx="3278437" cy="218165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0473" y="3929062"/>
            <a:ext cx="4757020" cy="2386013"/>
          </a:xfrm>
          <a:prstGeom prst="rect">
            <a:avLst/>
          </a:prstGeom>
        </p:spPr>
      </p:pic>
    </p:spTree>
    <p:extLst>
      <p:ext uri="{BB962C8B-B14F-4D97-AF65-F5344CB8AC3E}">
        <p14:creationId xmlns:p14="http://schemas.microsoft.com/office/powerpoint/2010/main" val="268729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85390" y="159026"/>
            <a:ext cx="8073887" cy="5565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algn="ctr">
              <a:spcBef>
                <a:spcPct val="0"/>
              </a:spcBef>
              <a:buNone/>
            </a:pPr>
            <a:r>
              <a:rPr lang="fr-FR" sz="3600" dirty="0">
                <a:solidFill>
                  <a:schemeClr val="dk1"/>
                </a:solidFill>
              </a:rPr>
              <a:t>Les efforts et contraintes appliqués à un avion</a:t>
            </a:r>
          </a:p>
        </p:txBody>
      </p:sp>
      <p:sp>
        <p:nvSpPr>
          <p:cNvPr id="2" name="Rectangle 1"/>
          <p:cNvSpPr/>
          <p:nvPr/>
        </p:nvSpPr>
        <p:spPr>
          <a:xfrm>
            <a:off x="622849" y="3455062"/>
            <a:ext cx="10608365"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fr-FR" dirty="0"/>
              <a:t>Une aile, du fait de la portance, subit une contrainte en flexion.</a:t>
            </a:r>
          </a:p>
          <a:p>
            <a:pPr marL="285750" indent="-285750">
              <a:buFont typeface="Arial" panose="020B0604020202020204" pitchFamily="34" charset="0"/>
              <a:buChar char="•"/>
            </a:pPr>
            <a:r>
              <a:rPr lang="fr-FR" dirty="0"/>
              <a:t> Lors des évolutions en virage, une contrainte en torsion va s'ajouter. </a:t>
            </a:r>
          </a:p>
          <a:p>
            <a:pPr marL="285750" indent="-285750">
              <a:buFont typeface="Arial" panose="020B0604020202020204" pitchFamily="34" charset="0"/>
              <a:buChar char="•"/>
            </a:pPr>
            <a:r>
              <a:rPr lang="fr-FR" dirty="0"/>
              <a:t>Si on observe les ailes d'un planeur en virage serré, on se rend compte que l'extrados subit une contrainte en compression et que l'intrados une contrainte en traction.</a:t>
            </a:r>
          </a:p>
        </p:txBody>
      </p:sp>
      <p:pic>
        <p:nvPicPr>
          <p:cNvPr id="7" name="Picture 2" descr="https://tpefurtivite.files.wordpress.com/2014/02/contraintes-en-vol-face.png"/>
          <p:cNvPicPr>
            <a:picLocks/>
          </p:cNvPicPr>
          <p:nvPr/>
        </p:nvPicPr>
        <p:blipFill>
          <a:blip r:embed="rId3"/>
          <a:srcRect/>
          <a:stretch>
            <a:fillRect/>
          </a:stretch>
        </p:blipFill>
        <p:spPr bwMode="auto">
          <a:xfrm>
            <a:off x="622850" y="794187"/>
            <a:ext cx="3750367" cy="2008587"/>
          </a:xfrm>
          <a:prstGeom prst="rect">
            <a:avLst/>
          </a:prstGeom>
        </p:spPr>
        <p:style>
          <a:lnRef idx="2">
            <a:schemeClr val="dk1"/>
          </a:lnRef>
          <a:fillRef idx="1">
            <a:schemeClr val="lt1"/>
          </a:fillRef>
          <a:effectRef idx="0">
            <a:schemeClr val="dk1"/>
          </a:effectRef>
          <a:fontRef idx="minor">
            <a:schemeClr val="dk1"/>
          </a:fontRef>
        </p:style>
      </p:pic>
      <p:pic>
        <p:nvPicPr>
          <p:cNvPr id="2050" name="Picture 2" descr="Thèse Étude expérimentale et numérique de l'interaction aérodynamique entre  deux profils : application au risque aéron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8611" y="803555"/>
            <a:ext cx="3807691" cy="2008589"/>
          </a:xfrm>
          <a:prstGeom prst="rect">
            <a:avLst/>
          </a:prstGeom>
        </p:spPr>
        <p:style>
          <a:lnRef idx="2">
            <a:schemeClr val="dk1"/>
          </a:lnRef>
          <a:fillRef idx="1">
            <a:schemeClr val="lt1"/>
          </a:fillRef>
          <a:effectRef idx="0">
            <a:schemeClr val="dk1"/>
          </a:effectRef>
          <a:fontRef idx="minor">
            <a:schemeClr val="dk1"/>
          </a:fontRef>
        </p:style>
      </p:pic>
      <p:sp>
        <p:nvSpPr>
          <p:cNvPr id="8" name="Rectangle 7"/>
          <p:cNvSpPr/>
          <p:nvPr/>
        </p:nvSpPr>
        <p:spPr>
          <a:xfrm>
            <a:off x="622849" y="4896200"/>
            <a:ext cx="11164959"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fr-FR" dirty="0"/>
              <a:t>Les différents rivets subissent des contraintes en cisaillement. </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Il est très important de calculer au préalable les efforts que les différentes parties de l'avion vont devoir subir au cours du vol afin de choisir un matériau adapté et de dimensionner correctement la taille et l'épaisseur des pièces de la structure. </a:t>
            </a:r>
          </a:p>
        </p:txBody>
      </p:sp>
      <p:pic>
        <p:nvPicPr>
          <p:cNvPr id="2052" name="Picture 4" descr="Rivu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1697" y="791085"/>
            <a:ext cx="3236111" cy="200858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003042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42127" y="154507"/>
            <a:ext cx="2637195" cy="784406"/>
          </a:xfrm>
        </p:spPr>
        <p:txBody>
          <a:bodyPr>
            <a:normAutofit/>
          </a:bodyPr>
          <a:lstStyle/>
          <a:p>
            <a:pPr algn="ctr"/>
            <a:r>
              <a:rPr lang="fr-FR" sz="2800" b="1" dirty="0">
                <a:latin typeface="Arial" panose="020B0604020202020204" pitchFamily="34" charset="0"/>
                <a:cs typeface="Arial" panose="020B0604020202020204" pitchFamily="34" charset="0"/>
              </a:rPr>
              <a:t>Sur les ailes</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440" y="3931920"/>
            <a:ext cx="2270760" cy="2416627"/>
          </a:xfrm>
        </p:spPr>
        <p:style>
          <a:lnRef idx="2">
            <a:schemeClr val="dk1"/>
          </a:lnRef>
          <a:fillRef idx="1">
            <a:schemeClr val="lt1"/>
          </a:fillRef>
          <a:effectRef idx="0">
            <a:schemeClr val="dk1"/>
          </a:effectRef>
          <a:fontRef idx="minor">
            <a:schemeClr val="dk1"/>
          </a:fontRef>
        </p:style>
      </p:pic>
      <p:pic>
        <p:nvPicPr>
          <p:cNvPr id="5" name="Espace réservé du contenu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777" y="3931920"/>
            <a:ext cx="4181910" cy="2416627"/>
          </a:xfrm>
          <a:prstGeom prst="rect">
            <a:avLst/>
          </a:prstGeom>
        </p:spPr>
        <p:style>
          <a:lnRef idx="2">
            <a:schemeClr val="dk1"/>
          </a:lnRef>
          <a:fillRef idx="1">
            <a:schemeClr val="lt1"/>
          </a:fillRef>
          <a:effectRef idx="0">
            <a:schemeClr val="dk1"/>
          </a:effectRef>
          <a:fontRef idx="minor">
            <a:schemeClr val="dk1"/>
          </a:fontRef>
        </p:style>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911" y="3931920"/>
            <a:ext cx="3710495" cy="2416627"/>
          </a:xfrm>
          <a:prstGeom prst="rect">
            <a:avLst/>
          </a:prstGeom>
        </p:spPr>
        <p:style>
          <a:lnRef idx="2">
            <a:schemeClr val="dk1"/>
          </a:lnRef>
          <a:fillRef idx="1">
            <a:schemeClr val="lt1"/>
          </a:fillRef>
          <a:effectRef idx="0">
            <a:schemeClr val="dk1"/>
          </a:effectRef>
          <a:fontRef idx="minor">
            <a:schemeClr val="dk1"/>
          </a:fontRef>
        </p:style>
      </p:pic>
      <p:sp>
        <p:nvSpPr>
          <p:cNvPr id="7" name="Rectangle 6"/>
          <p:cNvSpPr/>
          <p:nvPr/>
        </p:nvSpPr>
        <p:spPr>
          <a:xfrm>
            <a:off x="472440" y="801519"/>
            <a:ext cx="11098560" cy="30008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Ils se situent sur l'extrados, mais aussi parfois sous l'intrados de l'aile. Ils sont les plus courants. </a:t>
            </a:r>
          </a:p>
          <a:p>
            <a:pPr marL="285750" indent="-285750">
              <a:lnSpc>
                <a:spcPct val="150000"/>
              </a:lnSpc>
              <a:buFont typeface="Arial" panose="020B0604020202020204" pitchFamily="34" charset="0"/>
              <a:buChar char="•"/>
            </a:pPr>
            <a:r>
              <a:rPr lang="fr-FR" dirty="0"/>
              <a:t>Ils sont souvent percés afin de maximiser la traînée. </a:t>
            </a:r>
          </a:p>
          <a:p>
            <a:pPr marL="285750" indent="-285750">
              <a:lnSpc>
                <a:spcPct val="150000"/>
              </a:lnSpc>
              <a:buFont typeface="Arial" panose="020B0604020202020204" pitchFamily="34" charset="0"/>
              <a:buChar char="•"/>
            </a:pPr>
            <a:r>
              <a:rPr lang="fr-FR" dirty="0"/>
              <a:t>Les aérofreins situés sur l'aile modifient la circulation de l'air autour de celle-ci, affectant ainsi la répartition de portance de l'avion</a:t>
            </a:r>
          </a:p>
          <a:p>
            <a:pPr marL="285750" indent="-285750">
              <a:lnSpc>
                <a:spcPct val="150000"/>
              </a:lnSpc>
              <a:buFont typeface="Arial" panose="020B0604020202020204" pitchFamily="34" charset="0"/>
              <a:buChar char="•"/>
            </a:pPr>
            <a:r>
              <a:rPr lang="fr-FR" dirty="0"/>
              <a:t> Situés à l'extrados (le plus souvent), les aérofreins diminuent localement la portance. </a:t>
            </a:r>
          </a:p>
          <a:p>
            <a:pPr marL="285750" indent="-285750">
              <a:lnSpc>
                <a:spcPct val="150000"/>
              </a:lnSpc>
              <a:buFont typeface="Arial" panose="020B0604020202020204" pitchFamily="34" charset="0"/>
              <a:buChar char="•"/>
            </a:pPr>
            <a:r>
              <a:rPr lang="fr-FR" dirty="0"/>
              <a:t>Situés à l'intrados (souvent en complément des aérofreins d'extrados), ou en volets de bord de fuite, les aérofreins peuvent au contraire augmenter la portance locale ou ne pas avoir d'effet sur elle.</a:t>
            </a:r>
          </a:p>
        </p:txBody>
      </p:sp>
    </p:spTree>
    <p:extLst>
      <p:ext uri="{BB962C8B-B14F-4D97-AF65-F5344CB8AC3E}">
        <p14:creationId xmlns:p14="http://schemas.microsoft.com/office/powerpoint/2010/main" val="26266036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89952"/>
          </a:xfrm>
        </p:spPr>
        <p:txBody>
          <a:bodyPr>
            <a:normAutofit/>
          </a:bodyPr>
          <a:lstStyle/>
          <a:p>
            <a:pPr algn="ctr"/>
            <a:r>
              <a:rPr lang="fr-FR" sz="2800" b="1" dirty="0">
                <a:latin typeface="Arial" panose="020B0604020202020204" pitchFamily="34" charset="0"/>
                <a:ea typeface="+mn-ea"/>
                <a:cs typeface="Arial" panose="020B0604020202020204" pitchFamily="34" charset="0"/>
              </a:rPr>
              <a:t>Différents types d'aérofreins: Au-dessus du fuselage</a:t>
            </a:r>
            <a:endParaRPr lang="fr-FR" sz="2800" dirty="0">
              <a:latin typeface="Arial" panose="020B0604020202020204" pitchFamily="34" charset="0"/>
              <a:cs typeface="Arial" panose="020B0604020202020204" pitchFamily="34" charset="0"/>
            </a:endParaRPr>
          </a:p>
        </p:txBody>
      </p:sp>
      <p:pic>
        <p:nvPicPr>
          <p:cNvPr id="5" name="Image 4"/>
          <p:cNvPicPr>
            <a:picLocks noChangeAspect="1"/>
          </p:cNvPicPr>
          <p:nvPr/>
        </p:nvPicPr>
        <p:blipFill rotWithShape="1">
          <a:blip r:embed="rId3">
            <a:extLst>
              <a:ext uri="{28A0092B-C50C-407E-A947-70E740481C1C}">
                <a14:useLocalDpi xmlns:a14="http://schemas.microsoft.com/office/drawing/2010/main" val="0"/>
              </a:ext>
            </a:extLst>
          </a:blip>
          <a:srcRect b="6938"/>
          <a:stretch/>
        </p:blipFill>
        <p:spPr>
          <a:xfrm>
            <a:off x="2583160" y="1055078"/>
            <a:ext cx="7577199" cy="4459031"/>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8D1FEC4C-615D-B44B-C57D-02DEA6A81C5B}"/>
              </a:ext>
            </a:extLst>
          </p:cNvPr>
          <p:cNvSpPr txBox="1"/>
          <p:nvPr/>
        </p:nvSpPr>
        <p:spPr>
          <a:xfrm>
            <a:off x="2466108" y="5788992"/>
            <a:ext cx="871450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0" i="0" kern="1200" dirty="0">
                <a:solidFill>
                  <a:schemeClr val="tx1"/>
                </a:solidFill>
                <a:effectLst/>
                <a:latin typeface="+mn-lt"/>
                <a:ea typeface="+mn-ea"/>
                <a:cs typeface="+mn-cs"/>
              </a:rPr>
              <a:t>Les aérofreins placés sur le fuselage n'ont pas d'influence sur la portance. </a:t>
            </a:r>
          </a:p>
          <a:p>
            <a:r>
              <a:rPr lang="fr-FR" sz="1800" b="0" i="0" kern="1200" dirty="0">
                <a:solidFill>
                  <a:schemeClr val="tx1"/>
                </a:solidFill>
                <a:effectLst/>
                <a:latin typeface="+mn-lt"/>
                <a:ea typeface="+mn-ea"/>
                <a:cs typeface="+mn-cs"/>
              </a:rPr>
              <a:t>Exemple: </a:t>
            </a:r>
            <a:r>
              <a:rPr lang="fr-FR" sz="1800" b="0" i="0" kern="1200" dirty="0" err="1">
                <a:solidFill>
                  <a:schemeClr val="tx1"/>
                </a:solidFill>
                <a:effectLst/>
                <a:latin typeface="+mn-lt"/>
                <a:ea typeface="+mn-ea"/>
                <a:cs typeface="+mn-cs"/>
              </a:rPr>
              <a:t>McDonnel</a:t>
            </a:r>
            <a:r>
              <a:rPr lang="fr-FR" sz="1800" b="0" i="0" kern="1200" dirty="0">
                <a:solidFill>
                  <a:schemeClr val="tx1"/>
                </a:solidFill>
                <a:effectLst/>
                <a:latin typeface="+mn-lt"/>
                <a:ea typeface="+mn-ea"/>
                <a:cs typeface="+mn-cs"/>
              </a:rPr>
              <a:t>-Douglas F-15 Eagle</a:t>
            </a:r>
          </a:p>
        </p:txBody>
      </p:sp>
    </p:spTree>
    <p:extLst>
      <p:ext uri="{BB962C8B-B14F-4D97-AF65-F5344CB8AC3E}">
        <p14:creationId xmlns:p14="http://schemas.microsoft.com/office/powerpoint/2010/main" val="30024383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65126"/>
            <a:ext cx="10515600" cy="689952"/>
          </a:xfrm>
        </p:spPr>
        <p:txBody>
          <a:bodyPr>
            <a:noAutofit/>
          </a:bodyPr>
          <a:lstStyle/>
          <a:p>
            <a:pPr algn="ctr"/>
            <a:r>
              <a:rPr lang="fr-FR" sz="2800" b="1" dirty="0">
                <a:latin typeface="Arial" panose="020B0604020202020204" pitchFamily="34" charset="0"/>
                <a:ea typeface="+mn-ea"/>
                <a:cs typeface="Arial" panose="020B0604020202020204" pitchFamily="34" charset="0"/>
              </a:rPr>
              <a:t>Différents types d'aérofreins: </a:t>
            </a:r>
            <a:r>
              <a:rPr lang="fr-FR" sz="2800" b="1" dirty="0">
                <a:latin typeface="Arial" panose="020B0604020202020204" pitchFamily="34" charset="0"/>
                <a:cs typeface="Arial" panose="020B0604020202020204" pitchFamily="34" charset="0"/>
              </a:rPr>
              <a:t>En-dessous du fuselage</a:t>
            </a:r>
            <a:endParaRPr lang="fr-FR" sz="2800" dirty="0">
              <a:latin typeface="Arial" panose="020B0604020202020204" pitchFamily="34" charset="0"/>
              <a:cs typeface="Arial" panose="020B0604020202020204" pitchFamily="34"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375" y="1896739"/>
            <a:ext cx="5733893" cy="3777623"/>
          </a:xfrm>
          <a:prstGeom prst="rect">
            <a:avLst/>
          </a:prstGeom>
        </p:spPr>
      </p:pic>
    </p:spTree>
    <p:extLst>
      <p:ext uri="{BB962C8B-B14F-4D97-AF65-F5344CB8AC3E}">
        <p14:creationId xmlns:p14="http://schemas.microsoft.com/office/powerpoint/2010/main" val="21718044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1893" y="1191038"/>
            <a:ext cx="5074682" cy="4059745"/>
          </a:xfrm>
        </p:spPr>
      </p:pic>
      <p:sp>
        <p:nvSpPr>
          <p:cNvPr id="5" name="Rectangle 4"/>
          <p:cNvSpPr/>
          <p:nvPr/>
        </p:nvSpPr>
        <p:spPr>
          <a:xfrm>
            <a:off x="2357406" y="245922"/>
            <a:ext cx="7944739" cy="523220"/>
          </a:xfrm>
          <a:prstGeom prst="rect">
            <a:avLst/>
          </a:prstGeom>
        </p:spPr>
        <p:txBody>
          <a:bodyPr wrap="none">
            <a:spAutoFit/>
          </a:bodyPr>
          <a:lstStyle/>
          <a:p>
            <a:r>
              <a:rPr lang="fr-FR" sz="2800" dirty="0">
                <a:latin typeface="Arial" panose="020B0604020202020204" pitchFamily="34" charset="0"/>
                <a:cs typeface="Arial" panose="020B0604020202020204" pitchFamily="34" charset="0"/>
              </a:rPr>
              <a:t>Différents types d'aérofreins: autour de la tuyère </a:t>
            </a:r>
          </a:p>
        </p:txBody>
      </p:sp>
      <p:sp>
        <p:nvSpPr>
          <p:cNvPr id="6" name="Rectangle 1"/>
          <p:cNvSpPr>
            <a:spLocks noChangeArrowheads="1"/>
          </p:cNvSpPr>
          <p:nvPr/>
        </p:nvSpPr>
        <p:spPr bwMode="auto">
          <a:xfrm>
            <a:off x="2357406" y="5571355"/>
            <a:ext cx="73452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Quatre panneaux d'aérofreins déployés autour de la tuyère du Mig 23.</a:t>
            </a:r>
            <a:b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br>
            <a:endPar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58278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3">
            <a:extLst>
              <a:ext uri="{28A0092B-C50C-407E-A947-70E740481C1C}">
                <a14:useLocalDpi xmlns:a14="http://schemas.microsoft.com/office/drawing/2010/main" val="0"/>
              </a:ext>
            </a:extLst>
          </a:blip>
          <a:srcRect b="9694"/>
          <a:stretch/>
        </p:blipFill>
        <p:spPr>
          <a:xfrm>
            <a:off x="3010336" y="1095872"/>
            <a:ext cx="6541437" cy="4573408"/>
          </a:xfrm>
        </p:spPr>
      </p:pic>
      <p:sp>
        <p:nvSpPr>
          <p:cNvPr id="5" name="Rectangle 4"/>
          <p:cNvSpPr/>
          <p:nvPr/>
        </p:nvSpPr>
        <p:spPr>
          <a:xfrm>
            <a:off x="2412270" y="428802"/>
            <a:ext cx="7737570" cy="523220"/>
          </a:xfrm>
          <a:prstGeom prst="rect">
            <a:avLst/>
          </a:prstGeom>
        </p:spPr>
        <p:txBody>
          <a:bodyPr wrap="square">
            <a:spAutoFit/>
          </a:bodyPr>
          <a:lstStyle/>
          <a:p>
            <a:r>
              <a:rPr lang="fr-FR" sz="2800" dirty="0">
                <a:latin typeface="Arial" panose="020B0604020202020204" pitchFamily="34" charset="0"/>
                <a:cs typeface="Arial" panose="020B0604020202020204" pitchFamily="34" charset="0"/>
              </a:rPr>
              <a:t>Différents types d'aérofreins: cône de queue</a:t>
            </a:r>
          </a:p>
        </p:txBody>
      </p:sp>
      <p:sp>
        <p:nvSpPr>
          <p:cNvPr id="6" name="Rectangle 5"/>
          <p:cNvSpPr/>
          <p:nvPr/>
        </p:nvSpPr>
        <p:spPr>
          <a:xfrm>
            <a:off x="4203971" y="6304061"/>
            <a:ext cx="4249881"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avions de transport comme le BAE 146 </a:t>
            </a:r>
          </a:p>
        </p:txBody>
      </p:sp>
    </p:spTree>
    <p:extLst>
      <p:ext uri="{BB962C8B-B14F-4D97-AF65-F5344CB8AC3E}">
        <p14:creationId xmlns:p14="http://schemas.microsoft.com/office/powerpoint/2010/main" val="36440964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41287" y="218821"/>
            <a:ext cx="5105400" cy="585851"/>
          </a:xfrm>
        </p:spPr>
        <p:txBody>
          <a:bodyPr>
            <a:normAutofit fontScale="90000"/>
          </a:bodyPr>
          <a:lstStyle/>
          <a:p>
            <a:r>
              <a:rPr lang="fr-FR" dirty="0">
                <a:latin typeface="+mn-lt"/>
                <a:ea typeface="+mn-ea"/>
                <a:cs typeface="+mn-cs"/>
              </a:rPr>
              <a:t>Le parachute de queue</a:t>
            </a:r>
            <a:endParaRPr lang="fr-FR" dirty="0"/>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7615" y="4254866"/>
            <a:ext cx="3460945" cy="2481432"/>
          </a:xfrm>
        </p:spPr>
      </p:pic>
      <p:sp>
        <p:nvSpPr>
          <p:cNvPr id="5" name="Rectangle 4"/>
          <p:cNvSpPr/>
          <p:nvPr/>
        </p:nvSpPr>
        <p:spPr>
          <a:xfrm>
            <a:off x="530351" y="1055007"/>
            <a:ext cx="11411712" cy="2949525"/>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Ce système de freinage permet une très brusque décélération due à la grande surface déployée.</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 Il a donc majoritairement été utilisé pour les avions de chasse qui doivent atterrir à des vitesses particulièrement élevées sur des pistes parfois assez courtes.</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 Les navettes spatiales utilisaient aussi ce type de freinage lors de leur atterrissage.</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Parmi les avions de lignes équipés, on peut citer la Caravelle ou les versions d'essai du Concorde2.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la suite, l'apparition des inverseurs de poussée et les progrès réalisés sur les freins de roues ont progressivement fait disparaître les parachutes de queue, trop contraignants à mettre en œuvre.</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 y="4254867"/>
            <a:ext cx="3497521" cy="2481431"/>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072" y="4254866"/>
            <a:ext cx="3730752" cy="2481432"/>
          </a:xfrm>
          <a:prstGeom prst="rect">
            <a:avLst/>
          </a:prstGeom>
        </p:spPr>
      </p:pic>
    </p:spTree>
    <p:extLst>
      <p:ext uri="{BB962C8B-B14F-4D97-AF65-F5344CB8AC3E}">
        <p14:creationId xmlns:p14="http://schemas.microsoft.com/office/powerpoint/2010/main" val="278138145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568" y="237109"/>
            <a:ext cx="4319016" cy="695579"/>
          </a:xfrm>
        </p:spPr>
        <p:txBody>
          <a:bodyPr>
            <a:normAutofit/>
          </a:bodyPr>
          <a:lstStyle/>
          <a:p>
            <a:r>
              <a:rPr lang="fr-FR" sz="2800" b="1" i="1" dirty="0">
                <a:latin typeface="Arial" panose="020B0604020202020204" pitchFamily="34" charset="0"/>
                <a:cs typeface="Arial" panose="020B0604020202020204" pitchFamily="34" charset="0"/>
              </a:rPr>
              <a:t>Influence sur la polaire</a:t>
            </a:r>
            <a:endParaRPr lang="fr-FR" sz="2800" dirty="0">
              <a:latin typeface="Arial" panose="020B0604020202020204" pitchFamily="34" charset="0"/>
              <a:cs typeface="Arial" panose="020B0604020202020204" pitchFamily="34" charset="0"/>
            </a:endParaRPr>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6288" y="1434125"/>
            <a:ext cx="4937760" cy="4683357"/>
          </a:xfrm>
        </p:spPr>
      </p:pic>
      <p:sp>
        <p:nvSpPr>
          <p:cNvPr id="7" name="Rectangle 6"/>
          <p:cNvSpPr/>
          <p:nvPr/>
        </p:nvSpPr>
        <p:spPr>
          <a:xfrm>
            <a:off x="249936" y="2093292"/>
            <a:ext cx="6626352" cy="3000821"/>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En augmentant le coefficient de traînée </a:t>
            </a:r>
            <a:r>
              <a:rPr lang="fr-FR" b="1" dirty="0">
                <a:latin typeface="Arial" panose="020B0604020202020204" pitchFamily="34" charset="0"/>
                <a:cs typeface="Arial" panose="020B0604020202020204" pitchFamily="34" charset="0"/>
              </a:rPr>
              <a:t>Cx</a:t>
            </a:r>
            <a:r>
              <a:rPr lang="fr-FR" dirty="0">
                <a:latin typeface="Arial" panose="020B0604020202020204" pitchFamily="34" charset="0"/>
                <a:cs typeface="Arial" panose="020B0604020202020204" pitchFamily="34" charset="0"/>
              </a:rPr>
              <a:t>, les aérofreins modifient la polaire en la décalant vers la droite sur l'axe </a:t>
            </a:r>
            <a:r>
              <a:rPr lang="fr-FR" b="1" dirty="0">
                <a:latin typeface="Arial" panose="020B0604020202020204" pitchFamily="34" charset="0"/>
                <a:cs typeface="Arial" panose="020B0604020202020204" pitchFamily="34" charset="0"/>
              </a:rPr>
              <a:t>Cx</a:t>
            </a:r>
            <a:r>
              <a:rPr lang="fr-FR"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Mais comme les aérofreins sont installés sur les ailes, ils produisent également une détérioration plus ou moins importante du coefficient </a:t>
            </a:r>
            <a:r>
              <a:rPr lang="fr-FR" b="1" dirty="0">
                <a:latin typeface="Arial" panose="020B0604020202020204" pitchFamily="34" charset="0"/>
                <a:cs typeface="Arial" panose="020B0604020202020204" pitchFamily="34" charset="0"/>
              </a:rPr>
              <a:t>Cz </a:t>
            </a:r>
            <a:r>
              <a:rPr lang="fr-FR"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Cette détérioration est faible par rapport à l'augmentation du coefficient de traînée.</a:t>
            </a:r>
          </a:p>
        </p:txBody>
      </p:sp>
    </p:spTree>
    <p:extLst>
      <p:ext uri="{BB962C8B-B14F-4D97-AF65-F5344CB8AC3E}">
        <p14:creationId xmlns:p14="http://schemas.microsoft.com/office/powerpoint/2010/main" val="22431185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31208" y="310261"/>
            <a:ext cx="3075432" cy="457835"/>
          </a:xfrm>
        </p:spPr>
        <p:txBody>
          <a:bodyPr>
            <a:normAutofit fontScale="90000"/>
          </a:bodyPr>
          <a:lstStyle/>
          <a:p>
            <a:r>
              <a:rPr lang="fr-FR" sz="2800" b="1" dirty="0">
                <a:latin typeface="Arial" panose="020B0604020202020204" pitchFamily="34" charset="0"/>
                <a:ea typeface="+mn-ea"/>
                <a:cs typeface="Arial" panose="020B0604020202020204" pitchFamily="34" charset="0"/>
              </a:rPr>
              <a:t>Les spoilers</a:t>
            </a:r>
            <a:endParaRPr lang="fr-FR" sz="2800" dirty="0">
              <a:latin typeface="Arial" panose="020B0604020202020204" pitchFamily="34" charset="0"/>
              <a:cs typeface="Arial" panose="020B0604020202020204" pitchFamily="34" charset="0"/>
            </a:endParaRPr>
          </a:p>
        </p:txBody>
      </p:sp>
      <p:sp>
        <p:nvSpPr>
          <p:cNvPr id="5" name="Rectangle 4"/>
          <p:cNvSpPr/>
          <p:nvPr/>
        </p:nvSpPr>
        <p:spPr>
          <a:xfrm>
            <a:off x="349819" y="791721"/>
            <a:ext cx="11547777"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Les spoilers sont des surfaces mobiles d'extrados dont le braquage provoque, sur l'aile concernée, un accroissement de traînée et une diminution de portance. </a:t>
            </a:r>
          </a:p>
          <a:p>
            <a:r>
              <a:rPr lang="fr-FR" dirty="0"/>
              <a:t>Pour ne pas perturber l'écoulement aérodynamique sur l'aileron, les spoilers sont toujours décalés par rapport aux ailerons.</a:t>
            </a:r>
          </a:p>
        </p:txBody>
      </p:sp>
      <p:pic>
        <p:nvPicPr>
          <p:cNvPr id="1026" name="Picture 2" descr="Spoiler (aéronautique) — Wikipédia">
            <a:extLst>
              <a:ext uri="{FF2B5EF4-FFF2-40B4-BE49-F238E27FC236}">
                <a16:creationId xmlns:a16="http://schemas.microsoft.com/office/drawing/2014/main" id="{FF79AE7D-23F1-FCB6-04C4-4FD19716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7861" y="2173037"/>
            <a:ext cx="6236277" cy="4374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4803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19" y="3383280"/>
            <a:ext cx="6008307" cy="2516384"/>
          </a:xfrm>
        </p:spPr>
        <p:style>
          <a:lnRef idx="2">
            <a:schemeClr val="dk1"/>
          </a:lnRef>
          <a:fillRef idx="1">
            <a:schemeClr val="lt1"/>
          </a:fillRef>
          <a:effectRef idx="0">
            <a:schemeClr val="dk1"/>
          </a:effectRef>
          <a:fontRef idx="minor">
            <a:schemeClr val="dk1"/>
          </a:fontRef>
        </p:style>
      </p:pic>
      <p:sp>
        <p:nvSpPr>
          <p:cNvPr id="5" name="Rectangle 4"/>
          <p:cNvSpPr/>
          <p:nvPr/>
        </p:nvSpPr>
        <p:spPr>
          <a:xfrm>
            <a:off x="349819" y="1479986"/>
            <a:ext cx="11547777"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fr-FR" dirty="0"/>
              <a:t>Sur cet appareil cinq panneaux mobiles numérotés de </a:t>
            </a:r>
            <a:r>
              <a:rPr lang="fr-FR" b="1" dirty="0"/>
              <a:t>1 à 5 </a:t>
            </a:r>
            <a:r>
              <a:rPr lang="fr-FR" dirty="0"/>
              <a:t>composent les spoilers.</a:t>
            </a:r>
          </a:p>
          <a:p>
            <a:pPr marL="285750" indent="-285750">
              <a:buFont typeface="Arial" panose="020B0604020202020204" pitchFamily="34" charset="0"/>
              <a:buChar char="•"/>
            </a:pPr>
            <a:r>
              <a:rPr lang="fr-FR" dirty="0"/>
              <a:t>Chaque panneau est commandé par un vérin hydraulique. </a:t>
            </a:r>
          </a:p>
          <a:p>
            <a:pPr marL="285750" indent="-285750">
              <a:buFont typeface="Arial" panose="020B0604020202020204" pitchFamily="34" charset="0"/>
              <a:buChar char="•"/>
            </a:pPr>
            <a:r>
              <a:rPr lang="fr-FR" dirty="0"/>
              <a:t>Ce vérin hydraulique étant lui-même commandé par une </a:t>
            </a:r>
            <a:r>
              <a:rPr lang="fr-FR" dirty="0" err="1"/>
              <a:t>servo-valve</a:t>
            </a:r>
            <a:r>
              <a:rPr lang="fr-FR" dirty="0"/>
              <a:t> qui reçoit des ordres électriques provenant du boitier de commande.</a:t>
            </a:r>
          </a:p>
        </p:txBody>
      </p:sp>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b="7303"/>
          <a:stretch/>
        </p:blipFill>
        <p:spPr>
          <a:xfrm>
            <a:off x="7072199" y="3383280"/>
            <a:ext cx="4825397" cy="2460161"/>
          </a:xfrm>
          <a:prstGeom prst="rect">
            <a:avLst/>
          </a:prstGeom>
        </p:spPr>
        <p:style>
          <a:lnRef idx="2">
            <a:schemeClr val="dk1"/>
          </a:lnRef>
          <a:fillRef idx="1">
            <a:schemeClr val="lt1"/>
          </a:fillRef>
          <a:effectRef idx="0">
            <a:schemeClr val="dk1"/>
          </a:effectRef>
          <a:fontRef idx="minor">
            <a:schemeClr val="dk1"/>
          </a:fontRef>
        </p:style>
      </p:pic>
      <p:sp>
        <p:nvSpPr>
          <p:cNvPr id="7" name="Titre 1"/>
          <p:cNvSpPr>
            <a:spLocks noGrp="1"/>
          </p:cNvSpPr>
          <p:nvPr>
            <p:ph type="title"/>
          </p:nvPr>
        </p:nvSpPr>
        <p:spPr>
          <a:xfrm>
            <a:off x="2142742" y="191805"/>
            <a:ext cx="8430768" cy="877117"/>
          </a:xfrm>
        </p:spPr>
        <p:txBody>
          <a:bodyPr>
            <a:normAutofit fontScale="90000"/>
          </a:bodyPr>
          <a:lstStyle/>
          <a:p>
            <a:pPr algn="ctr"/>
            <a:r>
              <a:rPr lang="fr-FR" sz="2800" b="1" dirty="0">
                <a:latin typeface="Arial" panose="020B0604020202020204" pitchFamily="34" charset="0"/>
                <a:ea typeface="+mn-ea"/>
                <a:cs typeface="Arial" panose="020B0604020202020204" pitchFamily="34" charset="0"/>
              </a:rPr>
              <a:t>Les spoilers</a:t>
            </a:r>
            <a:br>
              <a:rPr lang="fr-FR" sz="2800" b="1" dirty="0">
                <a:latin typeface="Arial" panose="020B0604020202020204" pitchFamily="34" charset="0"/>
                <a:ea typeface="+mn-ea"/>
                <a:cs typeface="Arial" panose="020B0604020202020204" pitchFamily="34" charset="0"/>
              </a:rPr>
            </a:br>
            <a:r>
              <a:rPr lang="fr-FR" sz="2800" dirty="0"/>
              <a:t>L'airbus 319 servira de base pour les explications suivantes</a:t>
            </a:r>
            <a:endParaRPr lang="fr-F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8422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7772" y="154998"/>
            <a:ext cx="6483095" cy="794576"/>
          </a:xfrm>
        </p:spPr>
        <p:txBody>
          <a:bodyPr>
            <a:normAutofit/>
          </a:bodyPr>
          <a:lstStyle/>
          <a:p>
            <a:r>
              <a:rPr lang="fr-FR" sz="2800" b="1" dirty="0">
                <a:latin typeface="Arial" panose="020B0604020202020204" pitchFamily="34" charset="0"/>
                <a:ea typeface="+mn-ea"/>
                <a:cs typeface="Arial" panose="020B0604020202020204" pitchFamily="34" charset="0"/>
              </a:rPr>
              <a:t>Principe de fonctionnement spoilers</a:t>
            </a:r>
            <a:endParaRPr lang="fr-FR" sz="2800" dirty="0">
              <a:latin typeface="Arial" panose="020B0604020202020204" pitchFamily="34" charset="0"/>
              <a:cs typeface="Arial" panose="020B0604020202020204" pitchFamily="34" charset="0"/>
            </a:endParaRPr>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2769" y="4068375"/>
            <a:ext cx="9217152" cy="2112969"/>
          </a:xfrm>
        </p:spPr>
        <p:style>
          <a:lnRef idx="2">
            <a:schemeClr val="dk1"/>
          </a:lnRef>
          <a:fillRef idx="1">
            <a:schemeClr val="lt1"/>
          </a:fillRef>
          <a:effectRef idx="0">
            <a:schemeClr val="dk1"/>
          </a:effectRef>
          <a:fontRef idx="minor">
            <a:schemeClr val="dk1"/>
          </a:fontRef>
        </p:style>
      </p:pic>
      <p:sp>
        <p:nvSpPr>
          <p:cNvPr id="4" name="Rectangle 3"/>
          <p:cNvSpPr/>
          <p:nvPr/>
        </p:nvSpPr>
        <p:spPr>
          <a:xfrm>
            <a:off x="838200" y="1305969"/>
            <a:ext cx="10302240" cy="25340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Commandés symétriquement par une manette ils font fonction d'aérofreins.</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Commandés </a:t>
            </a:r>
            <a:r>
              <a:rPr lang="fr-FR" dirty="0" err="1">
                <a:latin typeface="Arial" panose="020B0604020202020204" pitchFamily="34" charset="0"/>
                <a:cs typeface="Arial" panose="020B0604020202020204" pitchFamily="34" charset="0"/>
              </a:rPr>
              <a:t>différentiellement</a:t>
            </a:r>
            <a:r>
              <a:rPr lang="fr-FR" dirty="0">
                <a:latin typeface="Arial" panose="020B0604020202020204" pitchFamily="34" charset="0"/>
                <a:cs typeface="Arial" panose="020B0604020202020204" pitchFamily="34" charset="0"/>
              </a:rPr>
              <a:t>, ils jouent le rôle d'aide aux ailerons pour le "gauchissement" ce qui améliore la maniabilité de l'appareil.</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Les spoilers extérieurs de l'aile descendante sont partiellement sortis pour créer une traînée, tandis que les spoilers de l'aile ascendante restent rétractés.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Cela contribue à contrer le lacet défavorable et à améliorer le taux de roulement.</a:t>
            </a:r>
          </a:p>
        </p:txBody>
      </p:sp>
      <p:sp>
        <p:nvSpPr>
          <p:cNvPr id="6" name="Rectangle 5"/>
          <p:cNvSpPr/>
          <p:nvPr/>
        </p:nvSpPr>
        <p:spPr>
          <a:xfrm>
            <a:off x="5454557" y="892924"/>
            <a:ext cx="1069524" cy="369332"/>
          </a:xfrm>
          <a:prstGeom prst="rect">
            <a:avLst/>
          </a:prstGeom>
        </p:spPr>
        <p:txBody>
          <a:bodyPr wrap="none">
            <a:spAutoFit/>
          </a:bodyPr>
          <a:lstStyle/>
          <a:p>
            <a:r>
              <a:rPr lang="fr-FR" b="1" dirty="0">
                <a:solidFill>
                  <a:srgbClr val="000000"/>
                </a:solidFill>
                <a:latin typeface="arial" panose="020B0604020202020204" pitchFamily="34" charset="0"/>
              </a:rPr>
              <a:t>En vol</a:t>
            </a:r>
            <a:r>
              <a:rPr lang="fr-FR" dirty="0">
                <a:solidFill>
                  <a:srgbClr val="000000"/>
                </a:solidFill>
                <a:latin typeface="arial" panose="020B0604020202020204" pitchFamily="34" charset="0"/>
              </a:rPr>
              <a:t> : </a:t>
            </a:r>
            <a:endParaRPr lang="fr-FR" dirty="0"/>
          </a:p>
        </p:txBody>
      </p:sp>
    </p:spTree>
    <p:extLst>
      <p:ext uri="{BB962C8B-B14F-4D97-AF65-F5344CB8AC3E}">
        <p14:creationId xmlns:p14="http://schemas.microsoft.com/office/powerpoint/2010/main" val="4290056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85390" y="159026"/>
            <a:ext cx="8073887" cy="5565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algn="ctr">
              <a:spcBef>
                <a:spcPct val="0"/>
              </a:spcBef>
              <a:buNone/>
            </a:pPr>
            <a:r>
              <a:rPr lang="fr-FR" sz="3600" dirty="0">
                <a:solidFill>
                  <a:schemeClr val="dk1"/>
                </a:solidFill>
              </a:rPr>
              <a:t>Les efforts et contraintes appliqués à un avion</a:t>
            </a:r>
          </a:p>
        </p:txBody>
      </p:sp>
      <p:sp>
        <p:nvSpPr>
          <p:cNvPr id="5" name="Rectangle 4"/>
          <p:cNvSpPr/>
          <p:nvPr/>
        </p:nvSpPr>
        <p:spPr>
          <a:xfrm>
            <a:off x="568017" y="1651362"/>
            <a:ext cx="8547223" cy="397031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gn="just">
              <a:buFont typeface="Arial" panose="020B0604020202020204" pitchFamily="34" charset="0"/>
              <a:buChar char="•"/>
            </a:pPr>
            <a:r>
              <a:rPr lang="fr-FR" dirty="0"/>
              <a:t>Les contraintes sont très différentes selon la partie de l'avion que l'on considère. </a:t>
            </a:r>
          </a:p>
          <a:p>
            <a:pPr marL="285750" indent="-285750" algn="just">
              <a:buFont typeface="Arial" panose="020B0604020202020204" pitchFamily="34" charset="0"/>
              <a:buChar char="•"/>
            </a:pPr>
            <a:r>
              <a:rPr lang="fr-FR" dirty="0"/>
              <a:t>Il est donc possible que les matériaux retenus ne soient pas les mêmes pour le fuselage et la voilure, par exemple. </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Selon la taille et le domaine de vitesses de vol de l'avion, l'intensité des contraintes varie beaucoup et amène à choisir des matériaux différents et des géométries variées.</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La réalisation d'un avion exige donc un choix de matériaux adapté à l’utilisation choisie (transport, voyage, voltige,…) et aux contraintes en découlant. </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En règle générale, sur les avions modernes la construction fait appel au </a:t>
            </a:r>
            <a:r>
              <a:rPr lang="fr-FR" b="1" dirty="0"/>
              <a:t>Duralumin</a:t>
            </a:r>
            <a:r>
              <a:rPr lang="fr-FR" dirty="0"/>
              <a:t> pour l'ossature de l'avion et à des alliages légers ou des matériaux composites pour le revêtement de l'ossature.</a:t>
            </a:r>
          </a:p>
          <a:p>
            <a:pPr marL="285750" indent="-285750" algn="just">
              <a:buFont typeface="Arial" panose="020B0604020202020204" pitchFamily="34" charset="0"/>
              <a:buChar char="•"/>
            </a:pPr>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9861" y="4468992"/>
            <a:ext cx="1804122" cy="1554121"/>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9860" y="2912023"/>
            <a:ext cx="1804122" cy="1448997"/>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9860" y="993914"/>
            <a:ext cx="1804123" cy="1766170"/>
          </a:xfrm>
          <a:prstGeom prst="rect">
            <a:avLst/>
          </a:prstGeom>
        </p:spPr>
      </p:pic>
    </p:spTree>
    <p:extLst>
      <p:ext uri="{BB962C8B-B14F-4D97-AF65-F5344CB8AC3E}">
        <p14:creationId xmlns:p14="http://schemas.microsoft.com/office/powerpoint/2010/main" val="17995609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747772" y="154998"/>
            <a:ext cx="6483095" cy="794576"/>
          </a:xfrm>
        </p:spPr>
        <p:txBody>
          <a:bodyPr>
            <a:normAutofit fontScale="90000"/>
          </a:bodyPr>
          <a:lstStyle/>
          <a:p>
            <a:pPr algn="ctr"/>
            <a:r>
              <a:rPr lang="fr-FR" sz="2800" b="1" dirty="0">
                <a:latin typeface="Arial" panose="020B0604020202020204" pitchFamily="34" charset="0"/>
                <a:ea typeface="+mn-ea"/>
                <a:cs typeface="Arial" panose="020B0604020202020204" pitchFamily="34" charset="0"/>
              </a:rPr>
              <a:t>Principe de fonctionnement spoilers</a:t>
            </a:r>
            <a:br>
              <a:rPr lang="fr-FR" sz="2800" b="1" dirty="0">
                <a:latin typeface="Arial" panose="020B0604020202020204" pitchFamily="34" charset="0"/>
                <a:ea typeface="+mn-ea"/>
                <a:cs typeface="Arial" panose="020B0604020202020204" pitchFamily="34" charset="0"/>
              </a:rPr>
            </a:br>
            <a:r>
              <a:rPr lang="fr-FR" sz="2800" b="1" dirty="0">
                <a:solidFill>
                  <a:srgbClr val="000000"/>
                </a:solidFill>
                <a:latin typeface="arial" panose="020B0604020202020204" pitchFamily="34" charset="0"/>
              </a:rPr>
              <a:t>Au sol</a:t>
            </a:r>
            <a:r>
              <a:rPr lang="fr-FR" sz="2800" dirty="0">
                <a:solidFill>
                  <a:srgbClr val="000000"/>
                </a:solidFill>
                <a:latin typeface="arial" panose="020B0604020202020204" pitchFamily="34" charset="0"/>
              </a:rPr>
              <a:t> :</a:t>
            </a:r>
            <a:endParaRPr lang="fr-FR" sz="2800" dirty="0">
              <a:latin typeface="Arial" panose="020B0604020202020204" pitchFamily="34" charset="0"/>
              <a:cs typeface="Arial" panose="020B0604020202020204" pitchFamily="34" charset="0"/>
            </a:endParaRPr>
          </a:p>
        </p:txBody>
      </p:sp>
      <p:sp>
        <p:nvSpPr>
          <p:cNvPr id="5" name="Rectangle 4"/>
          <p:cNvSpPr/>
          <p:nvPr/>
        </p:nvSpPr>
        <p:spPr>
          <a:xfrm>
            <a:off x="566928" y="1115867"/>
            <a:ext cx="10570464"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solidFill>
                  <a:srgbClr val="000000"/>
                </a:solidFill>
                <a:latin typeface="arial" panose="020B0604020202020204" pitchFamily="34" charset="0"/>
              </a:rPr>
              <a:t>A l'atterrissage après le toucher des roues, braqués symétriquement ils jouent le rôle d'aérofreins et de destructeurs de portance. A vitesse élevée l'avion est ainsi plaqué au sol ce qui augmente l'efficacité du freinage.</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165" y="2205490"/>
            <a:ext cx="9192308" cy="376132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671353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2899" y="1142049"/>
            <a:ext cx="5534265" cy="4161472"/>
          </a:xfrm>
        </p:spPr>
        <p:style>
          <a:lnRef idx="2">
            <a:schemeClr val="dk1"/>
          </a:lnRef>
          <a:fillRef idx="1">
            <a:schemeClr val="lt1"/>
          </a:fillRef>
          <a:effectRef idx="0">
            <a:schemeClr val="dk1"/>
          </a:effectRef>
          <a:fontRef idx="minor">
            <a:schemeClr val="dk1"/>
          </a:fontRef>
        </p:style>
      </p:pic>
      <p:sp>
        <p:nvSpPr>
          <p:cNvPr id="5" name="Rectangle 4"/>
          <p:cNvSpPr/>
          <p:nvPr/>
        </p:nvSpPr>
        <p:spPr>
          <a:xfrm>
            <a:off x="3091574" y="281678"/>
            <a:ext cx="6296917" cy="523220"/>
          </a:xfrm>
          <a:prstGeom prst="rect">
            <a:avLst/>
          </a:prstGeom>
        </p:spPr>
        <p:txBody>
          <a:bodyPr wrap="none">
            <a:spAutoFit/>
          </a:bodyPr>
          <a:lstStyle/>
          <a:p>
            <a:r>
              <a:rPr lang="fr-FR" sz="2800" b="1" dirty="0">
                <a:latin typeface="Arial" panose="020B0604020202020204" pitchFamily="34" charset="0"/>
                <a:cs typeface="Arial" panose="020B0604020202020204" pitchFamily="34" charset="0"/>
              </a:rPr>
              <a:t>Influence des spoilers sur la polaire</a:t>
            </a:r>
          </a:p>
        </p:txBody>
      </p:sp>
      <p:sp>
        <p:nvSpPr>
          <p:cNvPr id="6" name="Rectangle 5"/>
          <p:cNvSpPr/>
          <p:nvPr/>
        </p:nvSpPr>
        <p:spPr>
          <a:xfrm>
            <a:off x="2005584" y="5530945"/>
            <a:ext cx="9168384"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Lorsque les spoilers sortent le </a:t>
            </a:r>
            <a:r>
              <a:rPr lang="fr-FR" b="1" dirty="0">
                <a:latin typeface="Arial" panose="020B0604020202020204" pitchFamily="34" charset="0"/>
                <a:cs typeface="Arial" panose="020B0604020202020204" pitchFamily="34" charset="0"/>
              </a:rPr>
              <a:t>Cz </a:t>
            </a:r>
            <a:r>
              <a:rPr lang="fr-FR" dirty="0">
                <a:latin typeface="Arial" panose="020B0604020202020204" pitchFamily="34" charset="0"/>
                <a:cs typeface="Arial" panose="020B0604020202020204" pitchFamily="34" charset="0"/>
              </a:rPr>
              <a:t>diminue, le </a:t>
            </a:r>
            <a:r>
              <a:rPr lang="fr-FR" b="1" dirty="0">
                <a:latin typeface="Arial" panose="020B0604020202020204" pitchFamily="34" charset="0"/>
                <a:cs typeface="Arial" panose="020B0604020202020204" pitchFamily="34" charset="0"/>
              </a:rPr>
              <a:t>Cx </a:t>
            </a:r>
            <a:r>
              <a:rPr lang="fr-FR" dirty="0">
                <a:latin typeface="Arial" panose="020B0604020202020204" pitchFamily="34" charset="0"/>
                <a:cs typeface="Arial" panose="020B0604020202020204" pitchFamily="34" charset="0"/>
              </a:rPr>
              <a:t>augmente et la </a:t>
            </a:r>
            <a:r>
              <a:rPr lang="fr-FR" b="1" dirty="0">
                <a:latin typeface="Arial" panose="020B0604020202020204" pitchFamily="34" charset="0"/>
                <a:cs typeface="Arial" panose="020B0604020202020204" pitchFamily="34" charset="0"/>
              </a:rPr>
              <a:t>finesse </a:t>
            </a:r>
            <a:r>
              <a:rPr lang="fr-FR" dirty="0">
                <a:latin typeface="Arial" panose="020B0604020202020204" pitchFamily="34" charset="0"/>
                <a:cs typeface="Arial" panose="020B0604020202020204" pitchFamily="34" charset="0"/>
              </a:rPr>
              <a:t>diminue. </a:t>
            </a:r>
          </a:p>
          <a:p>
            <a:r>
              <a:rPr lang="fr-FR" dirty="0">
                <a:latin typeface="Arial" panose="020B0604020202020204" pitchFamily="34" charset="0"/>
                <a:cs typeface="Arial" panose="020B0604020202020204" pitchFamily="34" charset="0"/>
              </a:rPr>
              <a:t>Le </a:t>
            </a:r>
            <a:r>
              <a:rPr lang="fr-FR" b="1" dirty="0">
                <a:latin typeface="Arial" panose="020B0604020202020204" pitchFamily="34" charset="0"/>
                <a:cs typeface="Arial" panose="020B0604020202020204" pitchFamily="34" charset="0"/>
              </a:rPr>
              <a:t>Cz max </a:t>
            </a:r>
            <a:r>
              <a:rPr lang="fr-FR" dirty="0">
                <a:latin typeface="Arial" panose="020B0604020202020204" pitchFamily="34" charset="0"/>
                <a:cs typeface="Arial" panose="020B0604020202020204" pitchFamily="34" charset="0"/>
              </a:rPr>
              <a:t>diminuant, la vitesse de décrochage augmentera à la sortie des spoilers.</a:t>
            </a:r>
          </a:p>
        </p:txBody>
      </p:sp>
    </p:spTree>
    <p:extLst>
      <p:ext uri="{BB962C8B-B14F-4D97-AF65-F5344CB8AC3E}">
        <p14:creationId xmlns:p14="http://schemas.microsoft.com/office/powerpoint/2010/main" val="23769884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B22EA1B-FB14-A247-D104-0A8FBF907FA0}"/>
              </a:ext>
            </a:extLst>
          </p:cNvPr>
          <p:cNvSpPr txBox="1"/>
          <p:nvPr/>
        </p:nvSpPr>
        <p:spPr>
          <a:xfrm>
            <a:off x="338032" y="1235313"/>
            <a:ext cx="9401714" cy="286232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fr-FR" dirty="0">
                <a:solidFill>
                  <a:srgbClr val="000000"/>
                </a:solidFill>
                <a:latin typeface="Times New Roman" panose="02020603050405020304" pitchFamily="18" charset="0"/>
              </a:rPr>
              <a:t>Il y a décollement aérodynamique lorsque les filets fluides se détachent de la paroi, </a:t>
            </a:r>
          </a:p>
          <a:p>
            <a:pPr marL="285750" indent="-285750" algn="just">
              <a:buFont typeface="Arial" panose="020B0604020202020204" pitchFamily="34" charset="0"/>
              <a:buChar char="•"/>
            </a:pPr>
            <a:r>
              <a:rPr lang="fr-FR" dirty="0">
                <a:solidFill>
                  <a:srgbClr val="000000"/>
                </a:solidFill>
                <a:latin typeface="Times New Roman" panose="02020603050405020304" pitchFamily="18" charset="0"/>
              </a:rPr>
              <a:t>Les sillages et les décollements aérodynamiques constituent par la perturbation de l’écoulement aérodynamique des sources de vibrations : </a:t>
            </a:r>
            <a:r>
              <a:rPr lang="fr-FR" altLang="fr-FR" dirty="0">
                <a:solidFill>
                  <a:srgbClr val="000000"/>
                </a:solidFill>
                <a:latin typeface="Times New Roman" panose="02020603050405020304" pitchFamily="18" charset="0"/>
              </a:rPr>
              <a:t>C'est le buffeting, c'est une </a:t>
            </a:r>
            <a:r>
              <a:rPr lang="fr-FR" altLang="fr-FR" dirty="0" err="1">
                <a:solidFill>
                  <a:srgbClr val="000000"/>
                </a:solidFill>
                <a:latin typeface="Times New Roman" panose="02020603050405020304" pitchFamily="18" charset="0"/>
              </a:rPr>
              <a:t>aérovibration</a:t>
            </a:r>
            <a:r>
              <a:rPr lang="fr-FR" altLang="fr-FR" dirty="0">
                <a:solidFill>
                  <a:srgbClr val="000000"/>
                </a:solidFill>
                <a:latin typeface="Times New Roman" panose="02020603050405020304" pitchFamily="18" charset="0"/>
              </a:rPr>
              <a:t>.</a:t>
            </a:r>
          </a:p>
          <a:p>
            <a:pPr marL="285750" indent="-285750" algn="just">
              <a:buFont typeface="Arial" panose="020B0604020202020204" pitchFamily="34" charset="0"/>
              <a:buChar char="•"/>
            </a:pPr>
            <a:endParaRPr lang="fr-FR" dirty="0">
              <a:solidFill>
                <a:srgbClr val="000000"/>
              </a:solidFill>
              <a:latin typeface="Times New Roman" panose="02020603050405020304" pitchFamily="18" charset="0"/>
            </a:endParaRPr>
          </a:p>
          <a:p>
            <a:pPr marL="285750" indent="-285750" algn="just">
              <a:buFont typeface="Arial" panose="020B0604020202020204" pitchFamily="34" charset="0"/>
              <a:buChar char="•"/>
            </a:pPr>
            <a:r>
              <a:rPr lang="fr-FR" altLang="fr-FR" dirty="0">
                <a:solidFill>
                  <a:srgbClr val="000000"/>
                </a:solidFill>
                <a:latin typeface="Times New Roman" panose="02020603050405020304" pitchFamily="18" charset="0"/>
              </a:rPr>
              <a:t>Le buffeting se produisent pour une incidence trop forte; il est considéré comme un avertisseur de décrochage.</a:t>
            </a:r>
          </a:p>
          <a:p>
            <a:pPr marL="285750" indent="-285750" algn="just">
              <a:buFont typeface="Arial" panose="020B0604020202020204" pitchFamily="34" charset="0"/>
              <a:buChar char="•"/>
            </a:pPr>
            <a:endParaRPr lang="fr-FR" dirty="0">
              <a:solidFill>
                <a:srgbClr val="000000"/>
              </a:solidFill>
              <a:latin typeface="Times New Roman" panose="02020603050405020304" pitchFamily="18" charset="0"/>
            </a:endParaRPr>
          </a:p>
          <a:p>
            <a:pPr marL="285750" indent="-285750" algn="just">
              <a:buFont typeface="Arial" panose="020B0604020202020204" pitchFamily="34" charset="0"/>
              <a:buChar char="•"/>
            </a:pPr>
            <a:r>
              <a:rPr lang="fr-FR" dirty="0">
                <a:solidFill>
                  <a:srgbClr val="000000"/>
                </a:solidFill>
                <a:latin typeface="Times New Roman" panose="02020603050405020304" pitchFamily="18" charset="0"/>
              </a:rPr>
              <a:t>l’écoulement est alors soumis à des fluctuations dont la fréquence et l’amplitude augmentent avec le chemin parcouru pour arriver à un régime de fluctuations désordonnées appelé régime turbulent. </a:t>
            </a:r>
          </a:p>
        </p:txBody>
      </p:sp>
      <p:sp>
        <p:nvSpPr>
          <p:cNvPr id="9" name="ZoneTexte 8">
            <a:extLst>
              <a:ext uri="{FF2B5EF4-FFF2-40B4-BE49-F238E27FC236}">
                <a16:creationId xmlns:a16="http://schemas.microsoft.com/office/drawing/2014/main" id="{BB4E9104-76AD-0F80-F486-B4E2C39714A4}"/>
              </a:ext>
            </a:extLst>
          </p:cNvPr>
          <p:cNvSpPr txBox="1"/>
          <p:nvPr/>
        </p:nvSpPr>
        <p:spPr>
          <a:xfrm>
            <a:off x="2579763" y="33494"/>
            <a:ext cx="7714164"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2400" b="1" i="0" u="none" strike="noStrike" baseline="0" dirty="0">
                <a:solidFill>
                  <a:srgbClr val="000000"/>
                </a:solidFill>
                <a:latin typeface="Times New Roman" panose="02020603050405020304" pitchFamily="18" charset="0"/>
              </a:rPr>
              <a:t>Les vibrations : leurs causes, leurs conséquences</a:t>
            </a:r>
            <a:endParaRPr lang="fr-FR" sz="2400" dirty="0"/>
          </a:p>
        </p:txBody>
      </p:sp>
      <p:sp>
        <p:nvSpPr>
          <p:cNvPr id="11" name="ZoneTexte 10">
            <a:extLst>
              <a:ext uri="{FF2B5EF4-FFF2-40B4-BE49-F238E27FC236}">
                <a16:creationId xmlns:a16="http://schemas.microsoft.com/office/drawing/2014/main" id="{F84573EA-B3D1-D6F1-2520-07B5C4352C08}"/>
              </a:ext>
            </a:extLst>
          </p:cNvPr>
          <p:cNvSpPr txBox="1"/>
          <p:nvPr/>
        </p:nvSpPr>
        <p:spPr>
          <a:xfrm>
            <a:off x="5758467" y="594326"/>
            <a:ext cx="135675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0" u="none" strike="noStrike" baseline="0" dirty="0">
                <a:solidFill>
                  <a:srgbClr val="000000"/>
                </a:solidFill>
                <a:latin typeface="Times New Roman" panose="02020603050405020304" pitchFamily="18" charset="0"/>
              </a:rPr>
              <a:t>Buffeting </a:t>
            </a:r>
            <a:endParaRPr lang="fr-FR" sz="1800" b="0" i="0" u="none" strike="noStrike" baseline="0" dirty="0">
              <a:solidFill>
                <a:srgbClr val="000000"/>
              </a:solidFill>
              <a:latin typeface="Times New Roman" panose="02020603050405020304" pitchFamily="18" charset="0"/>
            </a:endParaRPr>
          </a:p>
        </p:txBody>
      </p:sp>
      <p:pic>
        <p:nvPicPr>
          <p:cNvPr id="1026" name="Picture 2" descr="Shock-related buffeting in aeroplanes - PRACE">
            <a:extLst>
              <a:ext uri="{FF2B5EF4-FFF2-40B4-BE49-F238E27FC236}">
                <a16:creationId xmlns:a16="http://schemas.microsoft.com/office/drawing/2014/main" id="{4BCF755F-15CC-3EA0-0BF2-6B4BC8A4FF0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6844" y="4555999"/>
            <a:ext cx="4775464" cy="1863218"/>
          </a:xfrm>
          <a:prstGeom prst="rect">
            <a:avLst/>
          </a:prstGeom>
        </p:spPr>
        <p:style>
          <a:lnRef idx="2">
            <a:schemeClr val="dk1"/>
          </a:lnRef>
          <a:fillRef idx="1">
            <a:schemeClr val="lt1"/>
          </a:fillRef>
          <a:effectRef idx="0">
            <a:schemeClr val="dk1"/>
          </a:effectRef>
          <a:fontRef idx="minor">
            <a:schemeClr val="dk1"/>
          </a:fontRef>
        </p:style>
      </p:pic>
      <p:pic>
        <p:nvPicPr>
          <p:cNvPr id="1028" name="Picture 4" descr="Le décrochage des avions de ligne maîtrisé - Encyclopédie de l'environnement">
            <a:extLst>
              <a:ext uri="{FF2B5EF4-FFF2-40B4-BE49-F238E27FC236}">
                <a16:creationId xmlns:a16="http://schemas.microsoft.com/office/drawing/2014/main" id="{ACAEB8A3-A440-657E-BEB6-8501C6100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26" y="4494180"/>
            <a:ext cx="4775463" cy="225701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701916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51E6598-E563-8756-ADE3-1944BE9C68C0}"/>
              </a:ext>
            </a:extLst>
          </p:cNvPr>
          <p:cNvSpPr txBox="1"/>
          <p:nvPr/>
        </p:nvSpPr>
        <p:spPr>
          <a:xfrm>
            <a:off x="716097" y="1779656"/>
            <a:ext cx="6913304" cy="295106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Lorsque les décollements se produisent sur la voilure, à une incidence de vol trop élevée, des vibrations apparaissent avant le décrochage prévenant l’imminence de celui-ci.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C’est le buffeting basse vitesse.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Une modification du régime de vol permet de le faire disparaître.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Il importe que la plage d’incidence où il se produit soit en dehors de la zone d’utilisation normale de l’avion. </a:t>
            </a:r>
          </a:p>
        </p:txBody>
      </p:sp>
      <p:sp>
        <p:nvSpPr>
          <p:cNvPr id="7" name="ZoneTexte 6">
            <a:extLst>
              <a:ext uri="{FF2B5EF4-FFF2-40B4-BE49-F238E27FC236}">
                <a16:creationId xmlns:a16="http://schemas.microsoft.com/office/drawing/2014/main" id="{DB196B23-3C1C-1252-A213-0CAD4CD6ADE7}"/>
              </a:ext>
            </a:extLst>
          </p:cNvPr>
          <p:cNvSpPr txBox="1"/>
          <p:nvPr/>
        </p:nvSpPr>
        <p:spPr>
          <a:xfrm>
            <a:off x="4562599" y="768075"/>
            <a:ext cx="306680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latin typeface="Calibri" panose="020F0502020204030204" pitchFamily="34" charset="0"/>
              </a:rPr>
              <a:t>Buffeting basse vitesse </a:t>
            </a:r>
          </a:p>
        </p:txBody>
      </p:sp>
      <p:pic>
        <p:nvPicPr>
          <p:cNvPr id="13314" name="Picture 2" descr="Décrochage (aérodynamique) — Wikipédia">
            <a:extLst>
              <a:ext uri="{FF2B5EF4-FFF2-40B4-BE49-F238E27FC236}">
                <a16:creationId xmlns:a16="http://schemas.microsoft.com/office/drawing/2014/main" id="{DCD99341-7192-DFE1-0EC4-41162B5B593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82482" y="2742570"/>
            <a:ext cx="2562225" cy="1781175"/>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5990768-7802-C7F9-63A3-02A9B6E65AD6}"/>
              </a:ext>
            </a:extLst>
          </p:cNvPr>
          <p:cNvSpPr txBox="1"/>
          <p:nvPr/>
        </p:nvSpPr>
        <p:spPr>
          <a:xfrm>
            <a:off x="2579763" y="33494"/>
            <a:ext cx="7714164"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2400" b="1" i="0" u="none" strike="noStrike" baseline="0" dirty="0">
                <a:solidFill>
                  <a:srgbClr val="000000"/>
                </a:solidFill>
                <a:latin typeface="Times New Roman" panose="02020603050405020304" pitchFamily="18" charset="0"/>
              </a:rPr>
              <a:t>Les vibrations : leurs causes, leurs conséquences</a:t>
            </a:r>
            <a:endParaRPr lang="fr-FR" sz="2400" dirty="0"/>
          </a:p>
        </p:txBody>
      </p:sp>
    </p:spTree>
    <p:extLst>
      <p:ext uri="{BB962C8B-B14F-4D97-AF65-F5344CB8AC3E}">
        <p14:creationId xmlns:p14="http://schemas.microsoft.com/office/powerpoint/2010/main" val="39925791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849E63-75B5-A5D6-7985-A3BB52D327F0}"/>
              </a:ext>
            </a:extLst>
          </p:cNvPr>
          <p:cNvSpPr txBox="1"/>
          <p:nvPr/>
        </p:nvSpPr>
        <p:spPr>
          <a:xfrm>
            <a:off x="475013" y="729029"/>
            <a:ext cx="10343407"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Tant que le Mach général est inférieur à 1, il n’y a pas d’onde de choc. </a:t>
            </a:r>
          </a:p>
          <a:p>
            <a:pPr marL="285750" indent="-285750">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Lorsque le Mach général est supérieur au Mach critique, il y a apparition d’ondes de choc, et de ce fait décollements dus aux interactions couche limite - ondes de choc. </a:t>
            </a:r>
          </a:p>
          <a:p>
            <a:pPr marL="285750" indent="-285750">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 Mach critique est le Mach général pour lequel on a un Mach local égal à 1 sur le profil)</a:t>
            </a:r>
            <a:endParaRPr lang="fr-FR" dirty="0"/>
          </a:p>
        </p:txBody>
      </p:sp>
      <p:sp>
        <p:nvSpPr>
          <p:cNvPr id="7" name="ZoneTexte 6">
            <a:extLst>
              <a:ext uri="{FF2B5EF4-FFF2-40B4-BE49-F238E27FC236}">
                <a16:creationId xmlns:a16="http://schemas.microsoft.com/office/drawing/2014/main" id="{5593FC02-4DD2-F82A-23E9-78B20212104A}"/>
              </a:ext>
            </a:extLst>
          </p:cNvPr>
          <p:cNvSpPr txBox="1"/>
          <p:nvPr/>
        </p:nvSpPr>
        <p:spPr>
          <a:xfrm>
            <a:off x="4829756" y="413899"/>
            <a:ext cx="2342407" cy="369332"/>
          </a:xfrm>
          <a:prstGeom prst="rect">
            <a:avLst/>
          </a:prstGeom>
          <a:noFill/>
        </p:spPr>
        <p:txBody>
          <a:bodyPr wrap="square">
            <a:spAutoFit/>
          </a:bodyPr>
          <a:lstStyle/>
          <a:p>
            <a:r>
              <a:rPr lang="fr-FR" sz="1800" b="0" i="0" u="none" strike="noStrike" baseline="0" dirty="0">
                <a:solidFill>
                  <a:srgbClr val="000000"/>
                </a:solidFill>
                <a:latin typeface="Times New Roman" panose="02020603050405020304" pitchFamily="18" charset="0"/>
              </a:rPr>
              <a:t>Buffeting haute vitesse </a:t>
            </a:r>
            <a:endParaRPr lang="fr-FR" dirty="0"/>
          </a:p>
        </p:txBody>
      </p:sp>
      <p:sp>
        <p:nvSpPr>
          <p:cNvPr id="8" name="ZoneTexte 7">
            <a:extLst>
              <a:ext uri="{FF2B5EF4-FFF2-40B4-BE49-F238E27FC236}">
                <a16:creationId xmlns:a16="http://schemas.microsoft.com/office/drawing/2014/main" id="{F388A16B-043E-CE7D-9955-F6A4B6991611}"/>
              </a:ext>
            </a:extLst>
          </p:cNvPr>
          <p:cNvSpPr txBox="1"/>
          <p:nvPr/>
        </p:nvSpPr>
        <p:spPr>
          <a:xfrm>
            <a:off x="525482" y="4462380"/>
            <a:ext cx="10471069"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En vol transsonique, les ondes de choc se déplaçant à la surface de l’aile et se développent </a:t>
            </a:r>
            <a:r>
              <a:rPr lang="fr-FR" sz="1800" b="0" i="0" u="none" strike="noStrike" baseline="0" dirty="0" err="1">
                <a:solidFill>
                  <a:srgbClr val="000000"/>
                </a:solidFill>
                <a:latin typeface="Times New Roman" panose="02020603050405020304" pitchFamily="18" charset="0"/>
              </a:rPr>
              <a:t>dissymétriquement</a:t>
            </a:r>
            <a:r>
              <a:rPr lang="fr-FR" sz="1800" b="0" i="0" u="none" strike="noStrike" baseline="0" dirty="0">
                <a:solidFill>
                  <a:srgbClr val="000000"/>
                </a:solidFill>
                <a:latin typeface="Times New Roman" panose="02020603050405020304" pitchFamily="18" charset="0"/>
              </a:rPr>
              <a:t> à l’extrados et à l’intrados, les décollements derrière l’onde de choc seront la cause de vibrations. </a:t>
            </a:r>
          </a:p>
          <a:p>
            <a:pPr marL="285750" indent="-285750" algn="just">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C’est le buffeting haute vitesse encore appelé buffeting transsonique. </a:t>
            </a:r>
          </a:p>
          <a:p>
            <a:pPr marL="285750" indent="-285750" algn="just">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En vol supersonique, l’écoulement est différent de l’écoulement subsonique. </a:t>
            </a:r>
          </a:p>
          <a:p>
            <a:pPr marL="285750" indent="-285750" algn="just">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L’approche de la vitesse du son se traduit par des vibrations importantes. </a:t>
            </a:r>
            <a:endParaRPr lang="fr-FR" dirty="0"/>
          </a:p>
        </p:txBody>
      </p:sp>
      <p:pic>
        <p:nvPicPr>
          <p:cNvPr id="9" name="Espace réservé du contenu 6">
            <a:extLst>
              <a:ext uri="{FF2B5EF4-FFF2-40B4-BE49-F238E27FC236}">
                <a16:creationId xmlns:a16="http://schemas.microsoft.com/office/drawing/2014/main" id="{43B853A3-0586-9FAD-41EA-6433E3685689}"/>
              </a:ext>
            </a:extLst>
          </p:cNvPr>
          <p:cNvPicPr>
            <a:picLocks noGrp="1" noChangeAspect="1"/>
          </p:cNvPicPr>
          <p:nvPr>
            <p:ph idx="1"/>
          </p:nvPr>
        </p:nvPicPr>
        <p:blipFill>
          <a:blip r:embed="rId2"/>
          <a:stretch>
            <a:fillRect/>
          </a:stretch>
        </p:blipFill>
        <p:spPr>
          <a:xfrm>
            <a:off x="3284899" y="2048991"/>
            <a:ext cx="5432123" cy="2391173"/>
          </a:xfrm>
        </p:spPr>
        <p:style>
          <a:lnRef idx="2">
            <a:schemeClr val="dk1"/>
          </a:lnRef>
          <a:fillRef idx="1">
            <a:schemeClr val="lt1"/>
          </a:fillRef>
          <a:effectRef idx="0">
            <a:schemeClr val="dk1"/>
          </a:effectRef>
          <a:fontRef idx="minor">
            <a:schemeClr val="dk1"/>
          </a:fontRef>
        </p:style>
      </p:pic>
      <p:sp>
        <p:nvSpPr>
          <p:cNvPr id="6" name="ZoneTexte 5">
            <a:extLst>
              <a:ext uri="{FF2B5EF4-FFF2-40B4-BE49-F238E27FC236}">
                <a16:creationId xmlns:a16="http://schemas.microsoft.com/office/drawing/2014/main" id="{A9BEB24F-6A6C-D866-98C1-A7F286AA0B2E}"/>
              </a:ext>
            </a:extLst>
          </p:cNvPr>
          <p:cNvSpPr txBox="1"/>
          <p:nvPr/>
        </p:nvSpPr>
        <p:spPr>
          <a:xfrm>
            <a:off x="2429418" y="25424"/>
            <a:ext cx="7714164"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2400" b="1" i="0" u="none" strike="noStrike" baseline="0" dirty="0">
                <a:solidFill>
                  <a:srgbClr val="000000"/>
                </a:solidFill>
                <a:latin typeface="Times New Roman" panose="02020603050405020304" pitchFamily="18" charset="0"/>
              </a:rPr>
              <a:t>Les vibrations : leurs causes, leurs conséquences</a:t>
            </a:r>
            <a:endParaRPr lang="fr-FR" sz="2400" dirty="0"/>
          </a:p>
        </p:txBody>
      </p:sp>
    </p:spTree>
    <p:extLst>
      <p:ext uri="{BB962C8B-B14F-4D97-AF65-F5344CB8AC3E}">
        <p14:creationId xmlns:p14="http://schemas.microsoft.com/office/powerpoint/2010/main" val="21982926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C39BECBA-3DD8-D283-0036-17FA43EA75E9}"/>
              </a:ext>
            </a:extLst>
          </p:cNvPr>
          <p:cNvSpPr>
            <a:spLocks noGrp="1"/>
          </p:cNvSpPr>
          <p:nvPr>
            <p:ph type="sldNum" sz="quarter" idx="12"/>
          </p:nvPr>
        </p:nvSpPr>
        <p:spPr/>
        <p:txBody>
          <a:bodyPr/>
          <a:lstStyle/>
          <a:p>
            <a:fld id="{60933FBF-8F0F-4016-9B90-0764B7643D27}" type="slidenum">
              <a:rPr lang="fr-FR" altLang="fr-FR"/>
              <a:pPr/>
              <a:t>125</a:t>
            </a:fld>
            <a:endParaRPr lang="fr-FR" altLang="fr-FR"/>
          </a:p>
        </p:txBody>
      </p:sp>
      <p:sp>
        <p:nvSpPr>
          <p:cNvPr id="1982467" name="Rectangle 3">
            <a:extLst>
              <a:ext uri="{FF2B5EF4-FFF2-40B4-BE49-F238E27FC236}">
                <a16:creationId xmlns:a16="http://schemas.microsoft.com/office/drawing/2014/main" id="{7F6D9EE4-5B23-28C0-73D1-9B6FE910A15F}"/>
              </a:ext>
            </a:extLst>
          </p:cNvPr>
          <p:cNvSpPr>
            <a:spLocks noGrp="1" noChangeArrowheads="1"/>
          </p:cNvSpPr>
          <p:nvPr>
            <p:ph type="body" idx="1"/>
          </p:nvPr>
        </p:nvSpPr>
        <p:spPr>
          <a:xfrm>
            <a:off x="267075" y="2305851"/>
            <a:ext cx="5828925" cy="2231736"/>
          </a:xfrm>
        </p:spPr>
        <p:style>
          <a:lnRef idx="2">
            <a:schemeClr val="accent2"/>
          </a:lnRef>
          <a:fillRef idx="1">
            <a:schemeClr val="lt1"/>
          </a:fillRef>
          <a:effectRef idx="0">
            <a:schemeClr val="accent2"/>
          </a:effectRef>
          <a:fontRef idx="minor">
            <a:schemeClr val="dk1"/>
          </a:fontRef>
        </p:style>
        <p:txBody>
          <a:bodyPr>
            <a:normAutofit/>
          </a:bodyPr>
          <a:lstStyle/>
          <a:p>
            <a:pPr algn="just">
              <a:lnSpc>
                <a:spcPct val="80000"/>
              </a:lnSpc>
            </a:pPr>
            <a:r>
              <a:rPr lang="fr-FR" altLang="fr-FR" sz="2000" dirty="0"/>
              <a:t>On appelle "flutter" un phénomène vibratoire qui n'existe que par suite de la souplesse des structures d'avion placées dans certaines conditions de vol (vitesse et altitude).</a:t>
            </a:r>
          </a:p>
          <a:p>
            <a:pPr algn="just">
              <a:lnSpc>
                <a:spcPct val="80000"/>
              </a:lnSpc>
            </a:pPr>
            <a:r>
              <a:rPr lang="fr-FR" altLang="fr-FR" sz="2000" dirty="0"/>
              <a:t>Contrairement au buffeting, le flutter est une vibration auto-excitée et non pas une vibration forcée. </a:t>
            </a:r>
          </a:p>
        </p:txBody>
      </p:sp>
      <p:pic>
        <p:nvPicPr>
          <p:cNvPr id="1982469" name="Picture 5">
            <a:extLst>
              <a:ext uri="{FF2B5EF4-FFF2-40B4-BE49-F238E27FC236}">
                <a16:creationId xmlns:a16="http://schemas.microsoft.com/office/drawing/2014/main" id="{ADFAB0C6-F69C-A7F0-02CC-AA13D2925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200" y="1964531"/>
            <a:ext cx="5292725" cy="292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a:extLst>
              <a:ext uri="{FF2B5EF4-FFF2-40B4-BE49-F238E27FC236}">
                <a16:creationId xmlns:a16="http://schemas.microsoft.com/office/drawing/2014/main" id="{7211CC58-548B-89C3-18CF-830CBB2411A6}"/>
              </a:ext>
            </a:extLst>
          </p:cNvPr>
          <p:cNvSpPr txBox="1"/>
          <p:nvPr/>
        </p:nvSpPr>
        <p:spPr>
          <a:xfrm>
            <a:off x="2429418" y="25424"/>
            <a:ext cx="7714164"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2400" b="1" i="0" u="none" strike="noStrike" baseline="0" dirty="0">
                <a:solidFill>
                  <a:srgbClr val="000000"/>
                </a:solidFill>
                <a:latin typeface="Times New Roman" panose="02020603050405020304" pitchFamily="18" charset="0"/>
              </a:rPr>
              <a:t>Les vibrations : leurs causes, leurs conséquences</a:t>
            </a:r>
            <a:endParaRPr lang="fr-FR" sz="2400" dirty="0"/>
          </a:p>
        </p:txBody>
      </p:sp>
      <p:sp>
        <p:nvSpPr>
          <p:cNvPr id="10" name="ZoneTexte 9">
            <a:extLst>
              <a:ext uri="{FF2B5EF4-FFF2-40B4-BE49-F238E27FC236}">
                <a16:creationId xmlns:a16="http://schemas.microsoft.com/office/drawing/2014/main" id="{CD27C390-D8A7-8961-BB3F-1D7025614418}"/>
              </a:ext>
            </a:extLst>
          </p:cNvPr>
          <p:cNvSpPr txBox="1"/>
          <p:nvPr/>
        </p:nvSpPr>
        <p:spPr>
          <a:xfrm>
            <a:off x="4924796" y="855095"/>
            <a:ext cx="2342407" cy="400110"/>
          </a:xfrm>
          <a:prstGeom prst="rect">
            <a:avLst/>
          </a:prstGeom>
          <a:noFill/>
        </p:spPr>
        <p:txBody>
          <a:bodyPr wrap="square">
            <a:spAutoFit/>
          </a:bodyPr>
          <a:lstStyle/>
          <a:p>
            <a:pPr algn="ctr"/>
            <a:r>
              <a:rPr lang="fr-FR" altLang="fr-FR" sz="2000" dirty="0">
                <a:solidFill>
                  <a:srgbClr val="000000"/>
                </a:solidFill>
                <a:latin typeface="Times New Roman" panose="02020603050405020304" pitchFamily="18" charset="0"/>
              </a:rPr>
              <a:t>Le flutter</a:t>
            </a:r>
            <a:r>
              <a:rPr lang="fr-FR" sz="2000" b="0" i="0" u="none" strike="noStrike" baseline="0" dirty="0">
                <a:solidFill>
                  <a:srgbClr val="000000"/>
                </a:solidFill>
                <a:latin typeface="Times New Roman" panose="02020603050405020304" pitchFamily="18" charset="0"/>
              </a:rPr>
              <a:t> </a:t>
            </a:r>
            <a:endParaRPr lang="fr-FR" sz="20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DE2A395-0E8C-C9E0-84D8-E5BED5E28C39}"/>
              </a:ext>
            </a:extLst>
          </p:cNvPr>
          <p:cNvPicPr>
            <a:picLocks noChangeAspect="1"/>
          </p:cNvPicPr>
          <p:nvPr/>
        </p:nvPicPr>
        <p:blipFill>
          <a:blip r:embed="rId2"/>
          <a:stretch>
            <a:fillRect/>
          </a:stretch>
        </p:blipFill>
        <p:spPr>
          <a:xfrm>
            <a:off x="6600384" y="1773382"/>
            <a:ext cx="5192893" cy="3086398"/>
          </a:xfrm>
          <a:prstGeom prst="rect">
            <a:avLst/>
          </a:prstGeom>
        </p:spPr>
        <p:style>
          <a:lnRef idx="2">
            <a:schemeClr val="dk1"/>
          </a:lnRef>
          <a:fillRef idx="1">
            <a:schemeClr val="lt1"/>
          </a:fillRef>
          <a:effectRef idx="0">
            <a:schemeClr val="dk1"/>
          </a:effectRef>
          <a:fontRef idx="minor">
            <a:schemeClr val="dk1"/>
          </a:fontRef>
        </p:style>
      </p:pic>
      <p:sp>
        <p:nvSpPr>
          <p:cNvPr id="7" name="ZoneTexte 6">
            <a:extLst>
              <a:ext uri="{FF2B5EF4-FFF2-40B4-BE49-F238E27FC236}">
                <a16:creationId xmlns:a16="http://schemas.microsoft.com/office/drawing/2014/main" id="{45978CA7-B0AE-B85D-7732-4E0399464D93}"/>
              </a:ext>
            </a:extLst>
          </p:cNvPr>
          <p:cNvSpPr txBox="1"/>
          <p:nvPr/>
        </p:nvSpPr>
        <p:spPr>
          <a:xfrm>
            <a:off x="8432660" y="4859780"/>
            <a:ext cx="2572547" cy="369332"/>
          </a:xfrm>
          <a:prstGeom prst="rect">
            <a:avLst/>
          </a:prstGeom>
          <a:noFill/>
        </p:spPr>
        <p:txBody>
          <a:bodyPr wrap="square">
            <a:spAutoFit/>
          </a:bodyPr>
          <a:lstStyle/>
          <a:p>
            <a:r>
              <a:rPr lang="fr-FR" sz="1800" b="0" i="0" u="none" strike="noStrike" baseline="0" dirty="0">
                <a:solidFill>
                  <a:srgbClr val="000000"/>
                </a:solidFill>
              </a:rPr>
              <a:t>Vibration de la voilure </a:t>
            </a:r>
            <a:endParaRPr lang="fr-FR" dirty="0"/>
          </a:p>
        </p:txBody>
      </p:sp>
      <p:sp>
        <p:nvSpPr>
          <p:cNvPr id="13" name="ZoneTexte 12">
            <a:extLst>
              <a:ext uri="{FF2B5EF4-FFF2-40B4-BE49-F238E27FC236}">
                <a16:creationId xmlns:a16="http://schemas.microsoft.com/office/drawing/2014/main" id="{80D88FEC-EEB4-4F87-B813-437F7C59C7E5}"/>
              </a:ext>
            </a:extLst>
          </p:cNvPr>
          <p:cNvSpPr txBox="1"/>
          <p:nvPr/>
        </p:nvSpPr>
        <p:spPr>
          <a:xfrm>
            <a:off x="387107" y="1440254"/>
            <a:ext cx="5824207"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i="0" dirty="0">
                <a:solidFill>
                  <a:srgbClr val="202122"/>
                </a:solidFill>
                <a:effectLst/>
              </a:rPr>
              <a:t>Quelle que soit sa construction, un avion subit des efforts en vol, mais aussi au niveau du sol, lors des roulages ou des atterrissages et des freinages. </a:t>
            </a:r>
          </a:p>
          <a:p>
            <a:pPr marL="285750" indent="-285750" algn="just">
              <a:lnSpc>
                <a:spcPct val="150000"/>
              </a:lnSpc>
              <a:buFont typeface="Arial" panose="020B0604020202020204" pitchFamily="34" charset="0"/>
              <a:buChar char="•"/>
            </a:pPr>
            <a:r>
              <a:rPr lang="fr-FR" i="0" dirty="0">
                <a:solidFill>
                  <a:srgbClr val="202122"/>
                </a:solidFill>
                <a:effectLst/>
              </a:rPr>
              <a:t>De ces efforts résultent des déformations. </a:t>
            </a:r>
          </a:p>
          <a:p>
            <a:pPr marL="285750" indent="-285750" algn="just">
              <a:lnSpc>
                <a:spcPct val="150000"/>
              </a:lnSpc>
              <a:buFont typeface="Arial" panose="020B0604020202020204" pitchFamily="34" charset="0"/>
              <a:buChar char="•"/>
            </a:pPr>
            <a:r>
              <a:rPr lang="fr-FR" i="0" dirty="0">
                <a:solidFill>
                  <a:srgbClr val="202122"/>
                </a:solidFill>
                <a:effectLst/>
              </a:rPr>
              <a:t>Celles-ci vont provoquer des contraintes qui, en vol, déforment la voilure:</a:t>
            </a:r>
          </a:p>
          <a:p>
            <a:pPr marL="342900" indent="-342900" algn="just">
              <a:lnSpc>
                <a:spcPct val="150000"/>
              </a:lnSpc>
              <a:buFont typeface="+mj-lt"/>
              <a:buAutoNum type="arabicPeriod"/>
            </a:pPr>
            <a:r>
              <a:rPr lang="fr-FR" i="0" dirty="0">
                <a:solidFill>
                  <a:srgbClr val="202122"/>
                </a:solidFill>
                <a:effectLst/>
              </a:rPr>
              <a:t>longitudinalement (flexion du longeron) </a:t>
            </a:r>
          </a:p>
          <a:p>
            <a:pPr marL="342900" indent="-342900" algn="just">
              <a:lnSpc>
                <a:spcPct val="150000"/>
              </a:lnSpc>
              <a:buFont typeface="+mj-lt"/>
              <a:buAutoNum type="arabicPeriod"/>
            </a:pPr>
            <a:r>
              <a:rPr lang="fr-FR" i="0" dirty="0">
                <a:solidFill>
                  <a:srgbClr val="202122"/>
                </a:solidFill>
                <a:effectLst/>
              </a:rPr>
              <a:t>transversalement par torsion ou vrillage (nervures et revêtement). </a:t>
            </a:r>
          </a:p>
        </p:txBody>
      </p:sp>
      <p:sp>
        <p:nvSpPr>
          <p:cNvPr id="8" name="ZoneTexte 7">
            <a:extLst>
              <a:ext uri="{FF2B5EF4-FFF2-40B4-BE49-F238E27FC236}">
                <a16:creationId xmlns:a16="http://schemas.microsoft.com/office/drawing/2014/main" id="{5993E328-B3DA-2CA0-7FE1-88F1E071099B}"/>
              </a:ext>
            </a:extLst>
          </p:cNvPr>
          <p:cNvSpPr txBox="1"/>
          <p:nvPr/>
        </p:nvSpPr>
        <p:spPr>
          <a:xfrm>
            <a:off x="2429418" y="25424"/>
            <a:ext cx="7714164"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2400" b="1" i="0" u="none" strike="noStrike" baseline="0" dirty="0">
                <a:solidFill>
                  <a:srgbClr val="000000"/>
                </a:solidFill>
                <a:latin typeface="Times New Roman" panose="02020603050405020304" pitchFamily="18" charset="0"/>
              </a:rPr>
              <a:t>Les vibrations : leurs causes, leurs conséquences</a:t>
            </a:r>
            <a:endParaRPr lang="fr-FR" sz="2400" dirty="0"/>
          </a:p>
        </p:txBody>
      </p:sp>
      <p:sp>
        <p:nvSpPr>
          <p:cNvPr id="10" name="ZoneTexte 9">
            <a:extLst>
              <a:ext uri="{FF2B5EF4-FFF2-40B4-BE49-F238E27FC236}">
                <a16:creationId xmlns:a16="http://schemas.microsoft.com/office/drawing/2014/main" id="{9A529C25-A4A9-258B-7BF1-2863D25988F8}"/>
              </a:ext>
            </a:extLst>
          </p:cNvPr>
          <p:cNvSpPr txBox="1"/>
          <p:nvPr/>
        </p:nvSpPr>
        <p:spPr>
          <a:xfrm>
            <a:off x="5375276" y="499880"/>
            <a:ext cx="2342407" cy="400110"/>
          </a:xfrm>
          <a:prstGeom prst="rect">
            <a:avLst/>
          </a:prstGeom>
          <a:noFill/>
        </p:spPr>
        <p:txBody>
          <a:bodyPr wrap="square">
            <a:spAutoFit/>
          </a:bodyPr>
          <a:lstStyle/>
          <a:p>
            <a:pPr algn="ctr"/>
            <a:r>
              <a:rPr lang="fr-FR" altLang="fr-FR" sz="2000" dirty="0">
                <a:solidFill>
                  <a:srgbClr val="000000"/>
                </a:solidFill>
                <a:latin typeface="Times New Roman" panose="02020603050405020304" pitchFamily="18" charset="0"/>
              </a:rPr>
              <a:t>Le flutter</a:t>
            </a:r>
            <a:r>
              <a:rPr lang="fr-FR" sz="2000" b="0" i="0" u="none" strike="noStrike" baseline="0" dirty="0">
                <a:solidFill>
                  <a:srgbClr val="000000"/>
                </a:solidFill>
                <a:latin typeface="Times New Roman" panose="02020603050405020304" pitchFamily="18" charset="0"/>
              </a:rPr>
              <a:t> </a:t>
            </a:r>
            <a:endParaRPr lang="fr-FR" sz="2000" dirty="0"/>
          </a:p>
        </p:txBody>
      </p:sp>
    </p:spTree>
    <p:extLst>
      <p:ext uri="{BB962C8B-B14F-4D97-AF65-F5344CB8AC3E}">
        <p14:creationId xmlns:p14="http://schemas.microsoft.com/office/powerpoint/2010/main" val="20971312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4DE2A395-0E8C-C9E0-84D8-E5BED5E28C39}"/>
              </a:ext>
            </a:extLst>
          </p:cNvPr>
          <p:cNvPicPr>
            <a:picLocks noChangeAspect="1"/>
          </p:cNvPicPr>
          <p:nvPr/>
        </p:nvPicPr>
        <p:blipFill>
          <a:blip r:embed="rId2"/>
          <a:stretch>
            <a:fillRect/>
          </a:stretch>
        </p:blipFill>
        <p:spPr>
          <a:xfrm>
            <a:off x="7722913" y="730451"/>
            <a:ext cx="3339855" cy="1985044"/>
          </a:xfrm>
          <a:prstGeom prst="rect">
            <a:avLst/>
          </a:prstGeom>
        </p:spPr>
        <p:style>
          <a:lnRef idx="2">
            <a:schemeClr val="dk1"/>
          </a:lnRef>
          <a:fillRef idx="1">
            <a:schemeClr val="lt1"/>
          </a:fillRef>
          <a:effectRef idx="0">
            <a:schemeClr val="dk1"/>
          </a:effectRef>
          <a:fontRef idx="minor">
            <a:schemeClr val="dk1"/>
          </a:fontRef>
        </p:style>
      </p:pic>
      <p:sp>
        <p:nvSpPr>
          <p:cNvPr id="7" name="ZoneTexte 6">
            <a:extLst>
              <a:ext uri="{FF2B5EF4-FFF2-40B4-BE49-F238E27FC236}">
                <a16:creationId xmlns:a16="http://schemas.microsoft.com/office/drawing/2014/main" id="{45978CA7-B0AE-B85D-7732-4E0399464D93}"/>
              </a:ext>
            </a:extLst>
          </p:cNvPr>
          <p:cNvSpPr txBox="1"/>
          <p:nvPr/>
        </p:nvSpPr>
        <p:spPr>
          <a:xfrm>
            <a:off x="8266405" y="2794841"/>
            <a:ext cx="2572547" cy="369332"/>
          </a:xfrm>
          <a:prstGeom prst="rect">
            <a:avLst/>
          </a:prstGeom>
          <a:noFill/>
        </p:spPr>
        <p:txBody>
          <a:bodyPr wrap="square">
            <a:spAutoFit/>
          </a:bodyPr>
          <a:lstStyle/>
          <a:p>
            <a:r>
              <a:rPr lang="fr-FR" sz="1800" b="0" i="0" u="none" strike="noStrike" baseline="0" dirty="0">
                <a:solidFill>
                  <a:srgbClr val="000000"/>
                </a:solidFill>
              </a:rPr>
              <a:t>Vibration de la voilure </a:t>
            </a:r>
            <a:endParaRPr lang="fr-FR" dirty="0"/>
          </a:p>
        </p:txBody>
      </p:sp>
      <p:sp>
        <p:nvSpPr>
          <p:cNvPr id="13" name="ZoneTexte 12">
            <a:extLst>
              <a:ext uri="{FF2B5EF4-FFF2-40B4-BE49-F238E27FC236}">
                <a16:creationId xmlns:a16="http://schemas.microsoft.com/office/drawing/2014/main" id="{80D88FEC-EEB4-4F87-B813-437F7C59C7E5}"/>
              </a:ext>
            </a:extLst>
          </p:cNvPr>
          <p:cNvSpPr txBox="1"/>
          <p:nvPr/>
        </p:nvSpPr>
        <p:spPr>
          <a:xfrm>
            <a:off x="368776" y="441477"/>
            <a:ext cx="6669333" cy="628184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i="0" dirty="0">
                <a:solidFill>
                  <a:srgbClr val="202122"/>
                </a:solidFill>
                <a:effectLst/>
              </a:rPr>
              <a:t>Lorsque la vitesse de l'écoulement de l'air augmente autour d'une aile:</a:t>
            </a:r>
          </a:p>
          <a:p>
            <a:pPr marL="342900" indent="-342900" algn="just">
              <a:lnSpc>
                <a:spcPct val="150000"/>
              </a:lnSpc>
              <a:buFont typeface="+mj-lt"/>
              <a:buAutoNum type="arabicPeriod"/>
            </a:pPr>
            <a:r>
              <a:rPr lang="fr-FR" i="0" dirty="0">
                <a:solidFill>
                  <a:srgbClr val="202122"/>
                </a:solidFill>
                <a:effectLst/>
              </a:rPr>
              <a:t>la fréquence des mouvements de torsion diminue </a:t>
            </a:r>
          </a:p>
          <a:p>
            <a:pPr marL="342900" indent="-342900" algn="just">
              <a:lnSpc>
                <a:spcPct val="150000"/>
              </a:lnSpc>
              <a:buFont typeface="+mj-lt"/>
              <a:buAutoNum type="arabicPeriod"/>
            </a:pPr>
            <a:r>
              <a:rPr lang="fr-FR" i="0" dirty="0">
                <a:solidFill>
                  <a:srgbClr val="202122"/>
                </a:solidFill>
                <a:effectLst/>
              </a:rPr>
              <a:t>la fréquence des mouvements de flexion augmente.</a:t>
            </a:r>
          </a:p>
          <a:p>
            <a:pPr algn="just">
              <a:lnSpc>
                <a:spcPct val="150000"/>
              </a:lnSpc>
            </a:pPr>
            <a:endParaRPr lang="fr-FR" i="0" dirty="0">
              <a:solidFill>
                <a:srgbClr val="202122"/>
              </a:solidFill>
              <a:effectLst/>
            </a:endParaRPr>
          </a:p>
          <a:p>
            <a:pPr marL="285750" indent="-285750" algn="just">
              <a:lnSpc>
                <a:spcPct val="150000"/>
              </a:lnSpc>
              <a:buFont typeface="Arial" panose="020B0604020202020204" pitchFamily="34" charset="0"/>
              <a:buChar char="•"/>
            </a:pPr>
            <a:r>
              <a:rPr lang="fr-FR" i="0" dirty="0">
                <a:solidFill>
                  <a:srgbClr val="202122"/>
                </a:solidFill>
                <a:effectLst/>
              </a:rPr>
              <a:t>Il en résulte une vitesse, appelée vitesse critique, pour laquelle ces deux fréquences sont égales et provoquent des phénomènes de résonance. </a:t>
            </a:r>
          </a:p>
          <a:p>
            <a:pPr marL="285750" indent="-285750" algn="just">
              <a:lnSpc>
                <a:spcPct val="150000"/>
              </a:lnSpc>
              <a:buFont typeface="Arial" panose="020B0604020202020204" pitchFamily="34" charset="0"/>
              <a:buChar char="•"/>
            </a:pPr>
            <a:r>
              <a:rPr lang="fr-FR" i="0" dirty="0">
                <a:solidFill>
                  <a:srgbClr val="202122"/>
                </a:solidFill>
                <a:effectLst/>
              </a:rPr>
              <a:t>En mécanique, la résonance est un phénomène d’auto-amplification conduisant à la rupture. </a:t>
            </a:r>
          </a:p>
          <a:p>
            <a:pPr marL="285750" indent="-285750" algn="just">
              <a:lnSpc>
                <a:spcPct val="150000"/>
              </a:lnSpc>
              <a:buFont typeface="Arial" panose="020B0604020202020204" pitchFamily="34" charset="0"/>
              <a:buChar char="•"/>
            </a:pPr>
            <a:r>
              <a:rPr lang="fr-FR" i="0" dirty="0">
                <a:solidFill>
                  <a:srgbClr val="202122"/>
                </a:solidFill>
                <a:effectLst/>
              </a:rPr>
              <a:t>La résonance va provoquer l'amplification des mouvements de flexion et de torsion en un phénomène appelé </a:t>
            </a:r>
            <a:r>
              <a:rPr lang="fr-FR" i="1" dirty="0">
                <a:solidFill>
                  <a:srgbClr val="202122"/>
                </a:solidFill>
                <a:effectLst/>
              </a:rPr>
              <a:t>flutter</a:t>
            </a:r>
            <a:r>
              <a:rPr lang="fr-FR" i="0" dirty="0">
                <a:solidFill>
                  <a:srgbClr val="202122"/>
                </a:solidFill>
                <a:effectLst/>
              </a:rPr>
              <a:t>, qui, s'il se prolonge plus de quelques secondes à quelques dizaines de secondes, conduit à la destruction explosive de l'aile ou d'une partie aérodynamique de l'avion.</a:t>
            </a:r>
          </a:p>
        </p:txBody>
      </p:sp>
      <p:pic>
        <p:nvPicPr>
          <p:cNvPr id="8" name="Espace réservé du contenu 6">
            <a:extLst>
              <a:ext uri="{FF2B5EF4-FFF2-40B4-BE49-F238E27FC236}">
                <a16:creationId xmlns:a16="http://schemas.microsoft.com/office/drawing/2014/main" id="{C91FFEC9-D31E-7E69-687D-2F5B73FF6004}"/>
              </a:ext>
            </a:extLst>
          </p:cNvPr>
          <p:cNvPicPr>
            <a:picLocks noGrp="1" noChangeAspect="1"/>
          </p:cNvPicPr>
          <p:nvPr>
            <p:ph idx="1"/>
          </p:nvPr>
        </p:nvPicPr>
        <p:blipFill>
          <a:blip r:embed="rId3"/>
          <a:stretch>
            <a:fillRect/>
          </a:stretch>
        </p:blipFill>
        <p:spPr>
          <a:xfrm>
            <a:off x="7317180" y="3214255"/>
            <a:ext cx="4756921" cy="3301225"/>
          </a:xfrm>
        </p:spPr>
      </p:pic>
      <p:sp>
        <p:nvSpPr>
          <p:cNvPr id="10" name="ZoneTexte 9">
            <a:extLst>
              <a:ext uri="{FF2B5EF4-FFF2-40B4-BE49-F238E27FC236}">
                <a16:creationId xmlns:a16="http://schemas.microsoft.com/office/drawing/2014/main" id="{FD614691-EA16-DC98-C805-B93894454AD1}"/>
              </a:ext>
            </a:extLst>
          </p:cNvPr>
          <p:cNvSpPr txBox="1"/>
          <p:nvPr/>
        </p:nvSpPr>
        <p:spPr>
          <a:xfrm>
            <a:off x="2429418" y="25424"/>
            <a:ext cx="7714164"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2400" b="1" i="0" u="none" strike="noStrike" baseline="0" dirty="0">
                <a:solidFill>
                  <a:srgbClr val="000000"/>
                </a:solidFill>
                <a:latin typeface="Times New Roman" panose="02020603050405020304" pitchFamily="18" charset="0"/>
              </a:rPr>
              <a:t>Les vibrations : leurs causes, leurs conséquences</a:t>
            </a:r>
            <a:endParaRPr lang="fr-FR" sz="2400" dirty="0"/>
          </a:p>
        </p:txBody>
      </p:sp>
      <p:sp>
        <p:nvSpPr>
          <p:cNvPr id="11" name="ZoneTexte 10">
            <a:extLst>
              <a:ext uri="{FF2B5EF4-FFF2-40B4-BE49-F238E27FC236}">
                <a16:creationId xmlns:a16="http://schemas.microsoft.com/office/drawing/2014/main" id="{2C0191A5-1473-B7C1-F6B4-AF3B73CE9D49}"/>
              </a:ext>
            </a:extLst>
          </p:cNvPr>
          <p:cNvSpPr txBox="1"/>
          <p:nvPr/>
        </p:nvSpPr>
        <p:spPr>
          <a:xfrm>
            <a:off x="8972378" y="25424"/>
            <a:ext cx="2342407" cy="400110"/>
          </a:xfrm>
          <a:prstGeom prst="rect">
            <a:avLst/>
          </a:prstGeom>
          <a:noFill/>
        </p:spPr>
        <p:txBody>
          <a:bodyPr wrap="square">
            <a:spAutoFit/>
          </a:bodyPr>
          <a:lstStyle/>
          <a:p>
            <a:pPr algn="ctr"/>
            <a:r>
              <a:rPr lang="fr-FR" altLang="fr-FR" sz="2000" dirty="0">
                <a:solidFill>
                  <a:srgbClr val="000000"/>
                </a:solidFill>
                <a:latin typeface="Times New Roman" panose="02020603050405020304" pitchFamily="18" charset="0"/>
              </a:rPr>
              <a:t>Le flutter</a:t>
            </a:r>
            <a:r>
              <a:rPr lang="fr-FR" sz="2000" b="0" i="0" u="none" strike="noStrike" baseline="0" dirty="0">
                <a:solidFill>
                  <a:srgbClr val="000000"/>
                </a:solidFill>
                <a:latin typeface="Times New Roman" panose="02020603050405020304" pitchFamily="18" charset="0"/>
              </a:rPr>
              <a:t> </a:t>
            </a:r>
            <a:endParaRPr lang="fr-FR" sz="2000" dirty="0"/>
          </a:p>
        </p:txBody>
      </p:sp>
    </p:spTree>
    <p:extLst>
      <p:ext uri="{BB962C8B-B14F-4D97-AF65-F5344CB8AC3E}">
        <p14:creationId xmlns:p14="http://schemas.microsoft.com/office/powerpoint/2010/main" val="36330746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E5A98ACA-BF4E-76D0-CB2F-B2B7655451A7}"/>
              </a:ext>
            </a:extLst>
          </p:cNvPr>
          <p:cNvPicPr>
            <a:picLocks noGrp="1" noChangeAspect="1"/>
          </p:cNvPicPr>
          <p:nvPr>
            <p:ph idx="1"/>
          </p:nvPr>
        </p:nvPicPr>
        <p:blipFill>
          <a:blip r:embed="rId2"/>
          <a:stretch>
            <a:fillRect/>
          </a:stretch>
        </p:blipFill>
        <p:spPr>
          <a:xfrm>
            <a:off x="1760067" y="3457100"/>
            <a:ext cx="8311768" cy="2898182"/>
          </a:xfrm>
        </p:spPr>
      </p:pic>
      <p:sp>
        <p:nvSpPr>
          <p:cNvPr id="5" name="ZoneTexte 4">
            <a:extLst>
              <a:ext uri="{FF2B5EF4-FFF2-40B4-BE49-F238E27FC236}">
                <a16:creationId xmlns:a16="http://schemas.microsoft.com/office/drawing/2014/main" id="{E6B74157-D918-5C25-7365-63B9409E4073}"/>
              </a:ext>
            </a:extLst>
          </p:cNvPr>
          <p:cNvSpPr txBox="1"/>
          <p:nvPr/>
        </p:nvSpPr>
        <p:spPr>
          <a:xfrm>
            <a:off x="838199" y="671510"/>
            <a:ext cx="10509173" cy="295106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La résonance se produit au couplage des deux vibrations et ceci à une vitesse </a:t>
            </a:r>
            <a:r>
              <a:rPr lang="fr-FR" sz="1800" b="0" i="0" u="none" strike="noStrike" baseline="0" dirty="0" err="1">
                <a:solidFill>
                  <a:srgbClr val="000000"/>
                </a:solidFill>
                <a:latin typeface="Times New Roman" panose="02020603050405020304" pitchFamily="18" charset="0"/>
              </a:rPr>
              <a:t>V</a:t>
            </a:r>
            <a:r>
              <a:rPr lang="fr-FR" sz="800" b="0" i="0" u="none" strike="noStrike" baseline="0" dirty="0" err="1">
                <a:solidFill>
                  <a:srgbClr val="000000"/>
                </a:solidFill>
                <a:latin typeface="Times New Roman" panose="02020603050405020304" pitchFamily="18" charset="0"/>
              </a:rPr>
              <a:t>c</a:t>
            </a:r>
            <a:r>
              <a:rPr lang="fr-FR" sz="800" b="0" i="0" u="none" strike="noStrike" baseline="0" dirty="0">
                <a:solidFill>
                  <a:srgbClr val="000000"/>
                </a:solidFill>
                <a:latin typeface="Times New Roman" panose="02020603050405020304" pitchFamily="18" charset="0"/>
              </a:rPr>
              <a:t> </a:t>
            </a:r>
            <a:r>
              <a:rPr lang="fr-FR" sz="1800" b="0" i="0" u="none" strike="noStrike" baseline="0" dirty="0">
                <a:solidFill>
                  <a:srgbClr val="000000"/>
                </a:solidFill>
                <a:latin typeface="Times New Roman" panose="02020603050405020304" pitchFamily="18" charset="0"/>
              </a:rPr>
              <a:t>appelée vitesse critique où les déformations vont s’amplifier risquant d’amener la rupture.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On dit alors que l’on est dans des conditions de vol critique et qu’il y a flutter.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 flutter peut affecter non seulement l’aile, mais un empennage, une gouverne, même l’avion tout entier.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 paramètre vitesse de l’avion étant d’une importance primordiale, il importe que celle-ci soit toujours inférieure à la vitesse critique.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Elle est déterminée pour chaque avion par le calcul et par des essais très délicats</a:t>
            </a:r>
          </a:p>
        </p:txBody>
      </p:sp>
      <p:sp>
        <p:nvSpPr>
          <p:cNvPr id="9" name="ZoneTexte 8">
            <a:extLst>
              <a:ext uri="{FF2B5EF4-FFF2-40B4-BE49-F238E27FC236}">
                <a16:creationId xmlns:a16="http://schemas.microsoft.com/office/drawing/2014/main" id="{BF4470D2-2D5A-512B-DBEE-AD93F4C732E9}"/>
              </a:ext>
            </a:extLst>
          </p:cNvPr>
          <p:cNvSpPr txBox="1"/>
          <p:nvPr/>
        </p:nvSpPr>
        <p:spPr>
          <a:xfrm>
            <a:off x="4510489" y="6223497"/>
            <a:ext cx="3164594" cy="369332"/>
          </a:xfrm>
          <a:prstGeom prst="rect">
            <a:avLst/>
          </a:prstGeom>
          <a:noFill/>
        </p:spPr>
        <p:txBody>
          <a:bodyPr wrap="square">
            <a:spAutoFit/>
          </a:bodyPr>
          <a:lstStyle/>
          <a:p>
            <a:r>
              <a:rPr lang="fr-FR" sz="1800" b="0" i="0" u="none" strike="noStrike" baseline="0" dirty="0">
                <a:solidFill>
                  <a:srgbClr val="000000"/>
                </a:solidFill>
              </a:rPr>
              <a:t>Amplitude de vibration du profil </a:t>
            </a:r>
            <a:endParaRPr lang="fr-FR" dirty="0"/>
          </a:p>
        </p:txBody>
      </p:sp>
      <p:sp>
        <p:nvSpPr>
          <p:cNvPr id="8" name="ZoneTexte 7">
            <a:extLst>
              <a:ext uri="{FF2B5EF4-FFF2-40B4-BE49-F238E27FC236}">
                <a16:creationId xmlns:a16="http://schemas.microsoft.com/office/drawing/2014/main" id="{ACB01A27-0FF1-86A2-FF79-DEF96E4FF020}"/>
              </a:ext>
            </a:extLst>
          </p:cNvPr>
          <p:cNvSpPr txBox="1"/>
          <p:nvPr/>
        </p:nvSpPr>
        <p:spPr>
          <a:xfrm>
            <a:off x="2429418" y="25424"/>
            <a:ext cx="7714164"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2400" b="1" i="0" u="none" strike="noStrike" baseline="0" dirty="0">
                <a:solidFill>
                  <a:srgbClr val="000000"/>
                </a:solidFill>
                <a:latin typeface="Times New Roman" panose="02020603050405020304" pitchFamily="18" charset="0"/>
              </a:rPr>
              <a:t>Les vibrations : leurs causes, leurs conséquences</a:t>
            </a:r>
            <a:endParaRPr lang="fr-FR" sz="2400" dirty="0"/>
          </a:p>
        </p:txBody>
      </p:sp>
      <p:sp>
        <p:nvSpPr>
          <p:cNvPr id="10" name="ZoneTexte 9">
            <a:extLst>
              <a:ext uri="{FF2B5EF4-FFF2-40B4-BE49-F238E27FC236}">
                <a16:creationId xmlns:a16="http://schemas.microsoft.com/office/drawing/2014/main" id="{734C658A-E48E-48EA-17C6-7D373EF53668}"/>
              </a:ext>
            </a:extLst>
          </p:cNvPr>
          <p:cNvSpPr txBox="1"/>
          <p:nvPr/>
        </p:nvSpPr>
        <p:spPr>
          <a:xfrm>
            <a:off x="5056619" y="361330"/>
            <a:ext cx="2342407" cy="400110"/>
          </a:xfrm>
          <a:prstGeom prst="rect">
            <a:avLst/>
          </a:prstGeom>
          <a:noFill/>
        </p:spPr>
        <p:txBody>
          <a:bodyPr wrap="square">
            <a:spAutoFit/>
          </a:bodyPr>
          <a:lstStyle/>
          <a:p>
            <a:pPr algn="ctr"/>
            <a:r>
              <a:rPr lang="fr-FR" altLang="fr-FR" sz="2000" dirty="0">
                <a:solidFill>
                  <a:srgbClr val="000000"/>
                </a:solidFill>
                <a:latin typeface="Times New Roman" panose="02020603050405020304" pitchFamily="18" charset="0"/>
              </a:rPr>
              <a:t>Le flutter</a:t>
            </a:r>
            <a:r>
              <a:rPr lang="fr-FR" sz="2000" b="0" i="0" u="none" strike="noStrike" baseline="0" dirty="0">
                <a:solidFill>
                  <a:srgbClr val="000000"/>
                </a:solidFill>
                <a:latin typeface="Times New Roman" panose="02020603050405020304" pitchFamily="18" charset="0"/>
              </a:rPr>
              <a:t> </a:t>
            </a:r>
            <a:endParaRPr lang="fr-FR" sz="2000" dirty="0"/>
          </a:p>
        </p:txBody>
      </p:sp>
    </p:spTree>
    <p:extLst>
      <p:ext uri="{BB962C8B-B14F-4D97-AF65-F5344CB8AC3E}">
        <p14:creationId xmlns:p14="http://schemas.microsoft.com/office/powerpoint/2010/main" val="6638671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5">
            <a:extLst>
              <a:ext uri="{FF2B5EF4-FFF2-40B4-BE49-F238E27FC236}">
                <a16:creationId xmlns:a16="http://schemas.microsoft.com/office/drawing/2014/main" id="{4B28EBA6-D443-62BD-2576-97A8E4BD08B4}"/>
              </a:ext>
            </a:extLst>
          </p:cNvPr>
          <p:cNvSpPr>
            <a:spLocks noGrp="1"/>
          </p:cNvSpPr>
          <p:nvPr>
            <p:ph type="sldNum" sz="quarter" idx="12"/>
          </p:nvPr>
        </p:nvSpPr>
        <p:spPr/>
        <p:txBody>
          <a:bodyPr/>
          <a:lstStyle/>
          <a:p>
            <a:fld id="{F965E701-0BA5-41E5-93EB-73AC957B0978}" type="slidenum">
              <a:rPr lang="fr-FR" altLang="fr-FR"/>
              <a:pPr/>
              <a:t>129</a:t>
            </a:fld>
            <a:endParaRPr lang="fr-FR" altLang="fr-FR"/>
          </a:p>
        </p:txBody>
      </p:sp>
      <p:sp>
        <p:nvSpPr>
          <p:cNvPr id="1986563" name="Rectangle 3">
            <a:extLst>
              <a:ext uri="{FF2B5EF4-FFF2-40B4-BE49-F238E27FC236}">
                <a16:creationId xmlns:a16="http://schemas.microsoft.com/office/drawing/2014/main" id="{510D0673-B99A-B9DC-076F-7F3A08C70952}"/>
              </a:ext>
            </a:extLst>
          </p:cNvPr>
          <p:cNvSpPr>
            <a:spLocks noGrp="1" noChangeArrowheads="1"/>
          </p:cNvSpPr>
          <p:nvPr>
            <p:ph type="body" idx="1"/>
          </p:nvPr>
        </p:nvSpPr>
        <p:spPr>
          <a:xfrm>
            <a:off x="1122218" y="1061915"/>
            <a:ext cx="9947564" cy="2099470"/>
          </a:xfrm>
        </p:spPr>
        <p:style>
          <a:lnRef idx="2">
            <a:schemeClr val="accent2"/>
          </a:lnRef>
          <a:fillRef idx="1">
            <a:schemeClr val="lt1"/>
          </a:fillRef>
          <a:effectRef idx="0">
            <a:schemeClr val="accent2"/>
          </a:effectRef>
          <a:fontRef idx="minor">
            <a:schemeClr val="dk1"/>
          </a:fontRef>
        </p:style>
        <p:txBody>
          <a:bodyPr>
            <a:normAutofit lnSpcReduction="10000"/>
          </a:bodyPr>
          <a:lstStyle/>
          <a:p>
            <a:pPr algn="just">
              <a:lnSpc>
                <a:spcPct val="90000"/>
              </a:lnSpc>
            </a:pPr>
            <a:r>
              <a:rPr lang="fr-FR" altLang="fr-FR" sz="2000" dirty="0"/>
              <a:t>Pour éloigner la vitesse critique on peut :</a:t>
            </a:r>
          </a:p>
          <a:p>
            <a:pPr algn="just">
              <a:lnSpc>
                <a:spcPct val="90000"/>
              </a:lnSpc>
              <a:buFontTx/>
              <a:buNone/>
            </a:pPr>
            <a:r>
              <a:rPr lang="fr-FR" altLang="fr-FR" sz="2000" dirty="0"/>
              <a:t>    - augmenter la rigidité de la structure en torsion   (construction caisson); </a:t>
            </a:r>
          </a:p>
          <a:p>
            <a:pPr algn="just">
              <a:lnSpc>
                <a:spcPct val="90000"/>
              </a:lnSpc>
              <a:buFontTx/>
              <a:buNone/>
            </a:pPr>
            <a:r>
              <a:rPr lang="fr-FR" altLang="fr-FR" sz="2000" dirty="0"/>
              <a:t>    - placer des masses vers le bord d'attaque de l'aile pour  placer le centre de gravité sur l'axe élastique.</a:t>
            </a:r>
          </a:p>
          <a:p>
            <a:pPr algn="just">
              <a:lnSpc>
                <a:spcPct val="90000"/>
              </a:lnSpc>
            </a:pPr>
            <a:r>
              <a:rPr lang="fr-FR" altLang="fr-FR" sz="2000" dirty="0"/>
              <a:t>D'autres couplages tels que flexion d'empennage ou de voilure et rotation de gouvernes peuvent provoquer le flutter.</a:t>
            </a:r>
          </a:p>
        </p:txBody>
      </p:sp>
      <p:pic>
        <p:nvPicPr>
          <p:cNvPr id="1986567" name="Picture 7">
            <a:extLst>
              <a:ext uri="{FF2B5EF4-FFF2-40B4-BE49-F238E27FC236}">
                <a16:creationId xmlns:a16="http://schemas.microsoft.com/office/drawing/2014/main" id="{0F0B16DF-486E-B678-735A-7332EFE36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153" y="4082164"/>
            <a:ext cx="51847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86568" name="Picture 8">
            <a:extLst>
              <a:ext uri="{FF2B5EF4-FFF2-40B4-BE49-F238E27FC236}">
                <a16:creationId xmlns:a16="http://schemas.microsoft.com/office/drawing/2014/main" id="{A9F12A3A-0B7B-8B19-34A7-63BBD3150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425" y="3848801"/>
            <a:ext cx="536257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86569" name="Rectangle 9">
            <a:extLst>
              <a:ext uri="{FF2B5EF4-FFF2-40B4-BE49-F238E27FC236}">
                <a16:creationId xmlns:a16="http://schemas.microsoft.com/office/drawing/2014/main" id="{6346112B-DB8E-1800-D700-B05A4ED341F8}"/>
              </a:ext>
            </a:extLst>
          </p:cNvPr>
          <p:cNvSpPr>
            <a:spLocks noChangeArrowheads="1"/>
          </p:cNvSpPr>
          <p:nvPr/>
        </p:nvSpPr>
        <p:spPr bwMode="auto">
          <a:xfrm>
            <a:off x="1524001" y="4581525"/>
            <a:ext cx="250825" cy="287338"/>
          </a:xfrm>
          <a:prstGeom prst="rect">
            <a:avLst/>
          </a:prstGeom>
          <a:solidFill>
            <a:schemeClr val="bg1"/>
          </a:solidFill>
          <a:ln w="127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fr-FR"/>
          </a:p>
        </p:txBody>
      </p:sp>
      <p:sp>
        <p:nvSpPr>
          <p:cNvPr id="8" name="ZoneTexte 7">
            <a:extLst>
              <a:ext uri="{FF2B5EF4-FFF2-40B4-BE49-F238E27FC236}">
                <a16:creationId xmlns:a16="http://schemas.microsoft.com/office/drawing/2014/main" id="{36113E33-4FE6-3CE0-4933-89105D88A3B2}"/>
              </a:ext>
            </a:extLst>
          </p:cNvPr>
          <p:cNvSpPr txBox="1"/>
          <p:nvPr/>
        </p:nvSpPr>
        <p:spPr>
          <a:xfrm>
            <a:off x="2429418" y="25424"/>
            <a:ext cx="7714164" cy="4616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2400" b="1" i="0" u="none" strike="noStrike" baseline="0" dirty="0">
                <a:solidFill>
                  <a:srgbClr val="000000"/>
                </a:solidFill>
                <a:latin typeface="Times New Roman" panose="02020603050405020304" pitchFamily="18" charset="0"/>
              </a:rPr>
              <a:t>Les vibrations : leurs causes, leurs conséquences</a:t>
            </a:r>
            <a:endParaRPr lang="fr-FR" sz="2400" dirty="0"/>
          </a:p>
        </p:txBody>
      </p:sp>
      <p:sp>
        <p:nvSpPr>
          <p:cNvPr id="10" name="ZoneTexte 9">
            <a:extLst>
              <a:ext uri="{FF2B5EF4-FFF2-40B4-BE49-F238E27FC236}">
                <a16:creationId xmlns:a16="http://schemas.microsoft.com/office/drawing/2014/main" id="{107FEAE5-E160-8125-2AD4-2B7B13FAFB73}"/>
              </a:ext>
            </a:extLst>
          </p:cNvPr>
          <p:cNvSpPr txBox="1"/>
          <p:nvPr/>
        </p:nvSpPr>
        <p:spPr>
          <a:xfrm>
            <a:off x="5115296" y="487089"/>
            <a:ext cx="2342407" cy="400110"/>
          </a:xfrm>
          <a:prstGeom prst="rect">
            <a:avLst/>
          </a:prstGeom>
          <a:noFill/>
        </p:spPr>
        <p:txBody>
          <a:bodyPr wrap="square">
            <a:spAutoFit/>
          </a:bodyPr>
          <a:lstStyle/>
          <a:p>
            <a:pPr algn="ctr"/>
            <a:r>
              <a:rPr lang="fr-FR" altLang="fr-FR" sz="2000" dirty="0">
                <a:solidFill>
                  <a:srgbClr val="000000"/>
                </a:solidFill>
                <a:latin typeface="Times New Roman" panose="02020603050405020304" pitchFamily="18" charset="0"/>
              </a:rPr>
              <a:t>Le flutter</a:t>
            </a:r>
            <a:r>
              <a:rPr lang="fr-FR" sz="2000" b="0" i="0" u="none" strike="noStrike" baseline="0" dirty="0">
                <a:solidFill>
                  <a:srgbClr val="000000"/>
                </a:solidFill>
                <a:latin typeface="Times New Roman" panose="02020603050405020304" pitchFamily="18" charset="0"/>
              </a:rPr>
              <a:t> </a:t>
            </a:r>
            <a:endParaRPr lang="fr-FR" sz="20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9113520" y="5951842"/>
            <a:ext cx="2468880" cy="365125"/>
          </a:xfrm>
        </p:spPr>
        <p:txBody>
          <a:bodyPr/>
          <a:lstStyle/>
          <a:p>
            <a:fld id="{52546A5F-30BF-4F18-BDC9-2A645E21CF39}" type="slidenum">
              <a:rPr lang="fr-FR" sz="1920">
                <a:latin typeface="Arial" panose="020B0604020202020204" pitchFamily="34" charset="0"/>
                <a:cs typeface="Arial" panose="020B0604020202020204" pitchFamily="34" charset="0"/>
              </a:rPr>
              <a:t>13</a:t>
            </a:fld>
            <a:endParaRPr lang="fr-FR" sz="1920" dirty="0">
              <a:latin typeface="Arial" panose="020B0604020202020204" pitchFamily="34" charset="0"/>
              <a:cs typeface="Arial" panose="020B0604020202020204" pitchFamily="34" charset="0"/>
            </a:endParaRPr>
          </a:p>
        </p:txBody>
      </p:sp>
      <p:sp>
        <p:nvSpPr>
          <p:cNvPr id="18" name="Flèche vers le bas 17"/>
          <p:cNvSpPr/>
          <p:nvPr/>
        </p:nvSpPr>
        <p:spPr>
          <a:xfrm>
            <a:off x="1777976" y="2289382"/>
            <a:ext cx="625193" cy="450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20">
              <a:latin typeface="Arial" panose="020B0604020202020204" pitchFamily="34" charset="0"/>
              <a:cs typeface="Arial" panose="020B0604020202020204" pitchFamily="34" charset="0"/>
            </a:endParaRPr>
          </a:p>
        </p:txBody>
      </p:sp>
      <p:graphicFrame>
        <p:nvGraphicFramePr>
          <p:cNvPr id="19" name="Tableau 18"/>
          <p:cNvGraphicFramePr>
            <a:graphicFrameLocks noGrp="1"/>
          </p:cNvGraphicFramePr>
          <p:nvPr/>
        </p:nvGraphicFramePr>
        <p:xfrm>
          <a:off x="4980503" y="1578293"/>
          <a:ext cx="2859390" cy="890016"/>
        </p:xfrm>
        <a:graphic>
          <a:graphicData uri="http://schemas.openxmlformats.org/drawingml/2006/table">
            <a:tbl>
              <a:tblPr firstRow="1" bandRow="1">
                <a:tableStyleId>{5C22544A-7EE6-4342-B048-85BDC9FD1C3A}</a:tableStyleId>
              </a:tblPr>
              <a:tblGrid>
                <a:gridCol w="2859390">
                  <a:extLst>
                    <a:ext uri="{9D8B030D-6E8A-4147-A177-3AD203B41FA5}">
                      <a16:colId xmlns:a16="http://schemas.microsoft.com/office/drawing/2014/main" val="975389210"/>
                    </a:ext>
                  </a:extLst>
                </a:gridCol>
              </a:tblGrid>
              <a:tr h="44500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a:solidFill>
                            <a:schemeClr val="tx1"/>
                          </a:solidFill>
                        </a:rPr>
                        <a:t>Limite élastique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44500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a:solidFill>
                            <a:schemeClr val="tx1"/>
                          </a:solidFill>
                        </a:rPr>
                        <a:t>Limite de rupture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226667"/>
                  </a:ext>
                </a:extLst>
              </a:tr>
            </a:tbl>
          </a:graphicData>
        </a:graphic>
      </p:graphicFrame>
      <p:graphicFrame>
        <p:nvGraphicFramePr>
          <p:cNvPr id="20" name="Tableau 19"/>
          <p:cNvGraphicFramePr>
            <a:graphicFrameLocks noGrp="1"/>
          </p:cNvGraphicFramePr>
          <p:nvPr/>
        </p:nvGraphicFramePr>
        <p:xfrm>
          <a:off x="1001486" y="1800761"/>
          <a:ext cx="3085883" cy="445008"/>
        </p:xfrm>
        <a:graphic>
          <a:graphicData uri="http://schemas.openxmlformats.org/drawingml/2006/table">
            <a:tbl>
              <a:tblPr firstRow="1" bandRow="1">
                <a:tableStyleId>{5C22544A-7EE6-4342-B048-85BDC9FD1C3A}</a:tableStyleId>
              </a:tblPr>
              <a:tblGrid>
                <a:gridCol w="3085883">
                  <a:extLst>
                    <a:ext uri="{9D8B030D-6E8A-4147-A177-3AD203B41FA5}">
                      <a16:colId xmlns:a16="http://schemas.microsoft.com/office/drawing/2014/main" val="2533122760"/>
                    </a:ext>
                  </a:extLst>
                </a:gridCol>
              </a:tblGrid>
              <a:tr h="445008">
                <a:tc>
                  <a:txBody>
                    <a:bodyPr/>
                    <a:lstStyle/>
                    <a:p>
                      <a:pPr algn="ctr"/>
                      <a:r>
                        <a:rPr lang="fr-FR" sz="1900" b="1" kern="1200" dirty="0">
                          <a:solidFill>
                            <a:schemeClr val="tx1"/>
                          </a:solidFill>
                          <a:effectLst/>
                          <a:latin typeface="+mn-lt"/>
                          <a:ea typeface="+mn-ea"/>
                          <a:cs typeface="+mn-cs"/>
                        </a:rPr>
                        <a:t>Limites structurales</a:t>
                      </a: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sp>
        <p:nvSpPr>
          <p:cNvPr id="21" name="Flèche vers le bas 20"/>
          <p:cNvSpPr/>
          <p:nvPr/>
        </p:nvSpPr>
        <p:spPr>
          <a:xfrm>
            <a:off x="1816251" y="3526488"/>
            <a:ext cx="586918" cy="430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20">
              <a:latin typeface="Arial" panose="020B0604020202020204" pitchFamily="34" charset="0"/>
              <a:cs typeface="Arial" panose="020B0604020202020204" pitchFamily="34" charset="0"/>
            </a:endParaRPr>
          </a:p>
        </p:txBody>
      </p:sp>
      <p:graphicFrame>
        <p:nvGraphicFramePr>
          <p:cNvPr id="22" name="Tableau 21"/>
          <p:cNvGraphicFramePr>
            <a:graphicFrameLocks noGrp="1"/>
          </p:cNvGraphicFramePr>
          <p:nvPr/>
        </p:nvGraphicFramePr>
        <p:xfrm>
          <a:off x="4954986" y="2739442"/>
          <a:ext cx="2884908" cy="894623"/>
        </p:xfrm>
        <a:graphic>
          <a:graphicData uri="http://schemas.openxmlformats.org/drawingml/2006/table">
            <a:tbl>
              <a:tblPr firstRow="1" bandRow="1">
                <a:tableStyleId>{5C22544A-7EE6-4342-B048-85BDC9FD1C3A}</a:tableStyleId>
              </a:tblPr>
              <a:tblGrid>
                <a:gridCol w="2884908">
                  <a:extLst>
                    <a:ext uri="{9D8B030D-6E8A-4147-A177-3AD203B41FA5}">
                      <a16:colId xmlns:a16="http://schemas.microsoft.com/office/drawing/2014/main" val="975389210"/>
                    </a:ext>
                  </a:extLst>
                </a:gridCol>
              </a:tblGrid>
              <a:tr h="4023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a:solidFill>
                            <a:schemeClr val="tx1"/>
                          </a:solidFill>
                        </a:rPr>
                        <a:t>Charge limite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49228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a:solidFill>
                            <a:schemeClr val="tx1"/>
                          </a:solidFill>
                        </a:rPr>
                        <a:t>Charge ultime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76985785"/>
                  </a:ext>
                </a:extLst>
              </a:tr>
            </a:tbl>
          </a:graphicData>
        </a:graphic>
      </p:graphicFrame>
      <p:graphicFrame>
        <p:nvGraphicFramePr>
          <p:cNvPr id="23" name="Tableau 22"/>
          <p:cNvGraphicFramePr>
            <a:graphicFrameLocks noGrp="1"/>
          </p:cNvGraphicFramePr>
          <p:nvPr/>
        </p:nvGraphicFramePr>
        <p:xfrm>
          <a:off x="1001485" y="2839277"/>
          <a:ext cx="3085884" cy="631504"/>
        </p:xfrm>
        <a:graphic>
          <a:graphicData uri="http://schemas.openxmlformats.org/drawingml/2006/table">
            <a:tbl>
              <a:tblPr firstRow="1" bandRow="1">
                <a:tableStyleId>{5C22544A-7EE6-4342-B048-85BDC9FD1C3A}</a:tableStyleId>
              </a:tblPr>
              <a:tblGrid>
                <a:gridCol w="3085884">
                  <a:extLst>
                    <a:ext uri="{9D8B030D-6E8A-4147-A177-3AD203B41FA5}">
                      <a16:colId xmlns:a16="http://schemas.microsoft.com/office/drawing/2014/main" val="2533122760"/>
                    </a:ext>
                  </a:extLst>
                </a:gridCol>
              </a:tblGrid>
              <a:tr h="631504">
                <a:tc>
                  <a:txBody>
                    <a:bodyPr/>
                    <a:lstStyle/>
                    <a:p>
                      <a:pPr lvl="0" algn="ctr"/>
                      <a:r>
                        <a:rPr lang="fr-FR" sz="1900" b="1" kern="1200" dirty="0">
                          <a:solidFill>
                            <a:schemeClr val="tx1"/>
                          </a:solidFill>
                          <a:effectLst/>
                          <a:latin typeface="+mn-lt"/>
                          <a:ea typeface="+mn-ea"/>
                          <a:cs typeface="+mn-cs"/>
                        </a:rPr>
                        <a:t>Certification</a:t>
                      </a:r>
                      <a:r>
                        <a:rPr lang="fr-FR" sz="1900" dirty="0">
                          <a:solidFill>
                            <a:schemeClr val="tx1"/>
                          </a:solidFill>
                          <a:effectLst/>
                          <a:latin typeface="+mn-lt"/>
                          <a:ea typeface="+mn-ea"/>
                          <a:cs typeface="+mn-cs"/>
                        </a:rPr>
                        <a:t> d’un avion</a:t>
                      </a:r>
                      <a:endParaRPr lang="fr-FR" sz="19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graphicFrame>
        <p:nvGraphicFramePr>
          <p:cNvPr id="25" name="Tableau 24"/>
          <p:cNvGraphicFramePr>
            <a:graphicFrameLocks noGrp="1"/>
          </p:cNvGraphicFramePr>
          <p:nvPr/>
        </p:nvGraphicFramePr>
        <p:xfrm>
          <a:off x="4929468" y="3911044"/>
          <a:ext cx="2910425" cy="1389888"/>
        </p:xfrm>
        <a:graphic>
          <a:graphicData uri="http://schemas.openxmlformats.org/drawingml/2006/table">
            <a:tbl>
              <a:tblPr firstRow="1" bandRow="1">
                <a:tableStyleId>{5C22544A-7EE6-4342-B048-85BDC9FD1C3A}</a:tableStyleId>
              </a:tblPr>
              <a:tblGrid>
                <a:gridCol w="2910425">
                  <a:extLst>
                    <a:ext uri="{9D8B030D-6E8A-4147-A177-3AD203B41FA5}">
                      <a16:colId xmlns:a16="http://schemas.microsoft.com/office/drawing/2014/main" val="975389210"/>
                    </a:ext>
                  </a:extLst>
                </a:gridCol>
              </a:tblGrid>
              <a:tr h="694944">
                <a:tc>
                  <a:txBody>
                    <a:bodyPr/>
                    <a:lstStyle/>
                    <a:p>
                      <a:pPr lvl="0"/>
                      <a:r>
                        <a:rPr lang="fr-FR" sz="1900" b="0" dirty="0">
                          <a:solidFill>
                            <a:schemeClr val="tx1"/>
                          </a:solidFill>
                        </a:rPr>
                        <a:t>Charge limites sans déformation permanente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69494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a:solidFill>
                            <a:schemeClr val="tx1"/>
                          </a:solidFill>
                        </a:rPr>
                        <a:t>Charge ultime pendant 3 secondes sans rupture </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30297452"/>
                  </a:ext>
                </a:extLst>
              </a:tr>
            </a:tbl>
          </a:graphicData>
        </a:graphic>
      </p:graphicFrame>
      <p:graphicFrame>
        <p:nvGraphicFramePr>
          <p:cNvPr id="26" name="Tableau 25"/>
          <p:cNvGraphicFramePr>
            <a:graphicFrameLocks noGrp="1"/>
          </p:cNvGraphicFramePr>
          <p:nvPr>
            <p:extLst>
              <p:ext uri="{D42A27DB-BD31-4B8C-83A1-F6EECF244321}">
                <p14:modId xmlns:p14="http://schemas.microsoft.com/office/powerpoint/2010/main" val="4074201744"/>
              </p:ext>
            </p:extLst>
          </p:nvPr>
        </p:nvGraphicFramePr>
        <p:xfrm>
          <a:off x="1001485" y="4088384"/>
          <a:ext cx="3085884" cy="1450848"/>
        </p:xfrm>
        <a:graphic>
          <a:graphicData uri="http://schemas.openxmlformats.org/drawingml/2006/table">
            <a:tbl>
              <a:tblPr firstRow="1" bandRow="1">
                <a:tableStyleId>{5C22544A-7EE6-4342-B048-85BDC9FD1C3A}</a:tableStyleId>
              </a:tblPr>
              <a:tblGrid>
                <a:gridCol w="3085884">
                  <a:extLst>
                    <a:ext uri="{9D8B030D-6E8A-4147-A177-3AD203B41FA5}">
                      <a16:colId xmlns:a16="http://schemas.microsoft.com/office/drawing/2014/main" val="2533122760"/>
                    </a:ext>
                  </a:extLst>
                </a:gridCol>
              </a:tblGrid>
              <a:tr h="138988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2200" dirty="0">
                          <a:solidFill>
                            <a:schemeClr val="tx1"/>
                          </a:solidFill>
                        </a:rPr>
                        <a:t>Conditions de certification</a:t>
                      </a:r>
                    </a:p>
                    <a:p>
                      <a:pPr marL="0" marR="0" lvl="0" indent="0" algn="ctr" defTabSz="685800" rtl="0" eaLnBrk="1" fontAlgn="auto" latinLnBrk="0" hangingPunct="1">
                        <a:lnSpc>
                          <a:spcPct val="100000"/>
                        </a:lnSpc>
                        <a:spcBef>
                          <a:spcPts val="0"/>
                        </a:spcBef>
                        <a:spcAft>
                          <a:spcPts val="0"/>
                        </a:spcAft>
                        <a:buClrTx/>
                        <a:buSzTx/>
                        <a:buFontTx/>
                        <a:buNone/>
                        <a:tabLst/>
                        <a:defRPr/>
                      </a:pPr>
                      <a:r>
                        <a:rPr lang="fr-FR" sz="2200" dirty="0">
                          <a:solidFill>
                            <a:schemeClr val="tx1"/>
                          </a:solidFill>
                        </a:rPr>
                        <a:t>L’aile doit Supporter les charges: </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sp>
        <p:nvSpPr>
          <p:cNvPr id="27" name="Flèche droite 26"/>
          <p:cNvSpPr/>
          <p:nvPr/>
        </p:nvSpPr>
        <p:spPr>
          <a:xfrm>
            <a:off x="4291513" y="1877315"/>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sp>
        <p:nvSpPr>
          <p:cNvPr id="28" name="Flèche droite 27"/>
          <p:cNvSpPr/>
          <p:nvPr/>
        </p:nvSpPr>
        <p:spPr>
          <a:xfrm>
            <a:off x="4278754" y="3024446"/>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sp>
        <p:nvSpPr>
          <p:cNvPr id="29" name="Flèche droite 28"/>
          <p:cNvSpPr/>
          <p:nvPr/>
        </p:nvSpPr>
        <p:spPr>
          <a:xfrm>
            <a:off x="4297893" y="4428245"/>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038" y="2077394"/>
            <a:ext cx="3269273" cy="2786772"/>
          </a:xfrm>
          <a:prstGeom prst="rect">
            <a:avLst/>
          </a:prstGeom>
        </p:spPr>
        <p:style>
          <a:lnRef idx="2">
            <a:schemeClr val="dk1"/>
          </a:lnRef>
          <a:fillRef idx="1">
            <a:schemeClr val="lt1"/>
          </a:fillRef>
          <a:effectRef idx="0">
            <a:schemeClr val="dk1"/>
          </a:effectRef>
          <a:fontRef idx="minor">
            <a:schemeClr val="dk1"/>
          </a:fontRef>
        </p:style>
      </p:pic>
      <p:sp>
        <p:nvSpPr>
          <p:cNvPr id="15" name="Rectangle 14"/>
          <p:cNvSpPr/>
          <p:nvPr/>
        </p:nvSpPr>
        <p:spPr>
          <a:xfrm>
            <a:off x="1824445" y="181002"/>
            <a:ext cx="868027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Les contraintes appliquées sur une aile</a:t>
            </a:r>
          </a:p>
        </p:txBody>
      </p:sp>
      <p:sp>
        <p:nvSpPr>
          <p:cNvPr id="3" name="TextBox 2">
            <a:extLst>
              <a:ext uri="{FF2B5EF4-FFF2-40B4-BE49-F238E27FC236}">
                <a16:creationId xmlns:a16="http://schemas.microsoft.com/office/drawing/2014/main" id="{929A89DB-E490-3925-5FF0-11FA1555713F}"/>
              </a:ext>
            </a:extLst>
          </p:cNvPr>
          <p:cNvSpPr txBox="1"/>
          <p:nvPr/>
        </p:nvSpPr>
        <p:spPr>
          <a:xfrm>
            <a:off x="383822" y="5521670"/>
            <a:ext cx="11300177"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71450" lvl="0" indent="-171450">
              <a:buFont typeface="Arial" panose="020B0604020202020204" pitchFamily="34" charset="0"/>
              <a:buChar char="•"/>
            </a:pPr>
            <a:r>
              <a:rPr lang="fr-FR" sz="1800" kern="1200" dirty="0">
                <a:solidFill>
                  <a:schemeClr val="tx1"/>
                </a:solidFill>
                <a:effectLst/>
                <a:latin typeface="+mn-lt"/>
                <a:ea typeface="+mn-ea"/>
                <a:cs typeface="+mn-cs"/>
              </a:rPr>
              <a:t>La charge limite qui correspond aux efforts induits par l’accélération verticales définies par les normes de certification (ex : 2,5g/-1g pour les avions de ligne)</a:t>
            </a:r>
          </a:p>
          <a:p>
            <a:pPr marL="171450" lvl="0" indent="-171450">
              <a:buFont typeface="Arial" panose="020B0604020202020204" pitchFamily="34" charset="0"/>
              <a:buChar char="•"/>
            </a:pPr>
            <a:r>
              <a:rPr lang="fr-FR" sz="1800" kern="1200" dirty="0">
                <a:solidFill>
                  <a:schemeClr val="tx1"/>
                </a:solidFill>
                <a:effectLst/>
                <a:latin typeface="+mn-lt"/>
                <a:ea typeface="+mn-ea"/>
                <a:cs typeface="+mn-cs"/>
              </a:rPr>
              <a:t>La charge ultime qui est obtenue en multipliant la charge limite par coefficient de sécurité (1,5 sauf spécification contraire) </a:t>
            </a:r>
          </a:p>
        </p:txBody>
      </p:sp>
    </p:spTree>
    <p:extLst>
      <p:ext uri="{BB962C8B-B14F-4D97-AF65-F5344CB8AC3E}">
        <p14:creationId xmlns:p14="http://schemas.microsoft.com/office/powerpoint/2010/main" val="25999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7" grpId="0" animBg="1"/>
      <p:bldP spid="28" grpId="0" animBg="1"/>
      <p:bldP spid="29"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ABB0E78E-AF15-0290-CD80-9B9015303CA2}"/>
              </a:ext>
            </a:extLst>
          </p:cNvPr>
          <p:cNvSpPr>
            <a:spLocks noGrp="1"/>
          </p:cNvSpPr>
          <p:nvPr>
            <p:ph type="sldNum" sz="quarter" idx="12"/>
          </p:nvPr>
        </p:nvSpPr>
        <p:spPr/>
        <p:txBody>
          <a:bodyPr/>
          <a:lstStyle/>
          <a:p>
            <a:fld id="{3347A65B-F089-4D8C-8075-1A1892F0ABE8}" type="slidenum">
              <a:rPr lang="fr-FR" altLang="fr-FR"/>
              <a:pPr/>
              <a:t>130</a:t>
            </a:fld>
            <a:endParaRPr lang="fr-FR" altLang="fr-FR"/>
          </a:p>
        </p:txBody>
      </p:sp>
      <p:sp>
        <p:nvSpPr>
          <p:cNvPr id="1785861" name="Rectangle 5">
            <a:extLst>
              <a:ext uri="{FF2B5EF4-FFF2-40B4-BE49-F238E27FC236}">
                <a16:creationId xmlns:a16="http://schemas.microsoft.com/office/drawing/2014/main" id="{2458CC72-8703-E904-3377-380E31C49D49}"/>
              </a:ext>
            </a:extLst>
          </p:cNvPr>
          <p:cNvSpPr>
            <a:spLocks noChangeArrowheads="1"/>
          </p:cNvSpPr>
          <p:nvPr/>
        </p:nvSpPr>
        <p:spPr bwMode="auto">
          <a:xfrm>
            <a:off x="3432176" y="144463"/>
            <a:ext cx="4512455" cy="53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lvl="3">
              <a:lnSpc>
                <a:spcPct val="90000"/>
              </a:lnSpc>
              <a:spcBef>
                <a:spcPct val="20000"/>
              </a:spcBef>
              <a:buClr>
                <a:schemeClr val="tx2"/>
              </a:buClr>
              <a:buSzPct val="75000"/>
              <a:buFont typeface="Monotype Sorts" pitchFamily="2" charset="2"/>
              <a:buNone/>
            </a:pPr>
            <a:r>
              <a:rPr lang="fr-FR" altLang="fr-FR" sz="3200" b="1">
                <a:solidFill>
                  <a:schemeClr val="tx2"/>
                </a:solidFill>
                <a:effectLst>
                  <a:outerShdw blurRad="38100" dist="38100" dir="2700000" algn="tl">
                    <a:srgbClr val="C0C0C0"/>
                  </a:outerShdw>
                </a:effectLst>
                <a:latin typeface="Arial" panose="020B0604020202020204" pitchFamily="34" charset="0"/>
              </a:rPr>
              <a:t>QUESTION N°1</a:t>
            </a:r>
          </a:p>
        </p:txBody>
      </p:sp>
      <p:pic>
        <p:nvPicPr>
          <p:cNvPr id="1785862" name="Picture 6">
            <a:extLst>
              <a:ext uri="{FF2B5EF4-FFF2-40B4-BE49-F238E27FC236}">
                <a16:creationId xmlns:a16="http://schemas.microsoft.com/office/drawing/2014/main" id="{00C06479-946A-DABA-094A-6E4F6CE9A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145" y="1354643"/>
            <a:ext cx="10892322" cy="4176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2BEFC91B-5FED-6B64-09C5-B49643689598}"/>
              </a:ext>
            </a:extLst>
          </p:cNvPr>
          <p:cNvSpPr>
            <a:spLocks noGrp="1"/>
          </p:cNvSpPr>
          <p:nvPr>
            <p:ph type="sldNum" sz="quarter" idx="12"/>
          </p:nvPr>
        </p:nvSpPr>
        <p:spPr/>
        <p:txBody>
          <a:bodyPr/>
          <a:lstStyle/>
          <a:p>
            <a:fld id="{54CC33AE-7495-4CC9-95E2-A562033CE383}" type="slidenum">
              <a:rPr lang="fr-FR" altLang="fr-FR"/>
              <a:pPr/>
              <a:t>131</a:t>
            </a:fld>
            <a:endParaRPr lang="fr-FR" altLang="fr-FR"/>
          </a:p>
        </p:txBody>
      </p:sp>
      <p:pic>
        <p:nvPicPr>
          <p:cNvPr id="1786885" name="Picture 5">
            <a:extLst>
              <a:ext uri="{FF2B5EF4-FFF2-40B4-BE49-F238E27FC236}">
                <a16:creationId xmlns:a16="http://schemas.microsoft.com/office/drawing/2014/main" id="{461B974E-99AE-E92C-8A41-F584C4141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33739"/>
            <a:ext cx="9144000" cy="202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6886" name="Picture 6">
            <a:extLst>
              <a:ext uri="{FF2B5EF4-FFF2-40B4-BE49-F238E27FC236}">
                <a16:creationId xmlns:a16="http://schemas.microsoft.com/office/drawing/2014/main" id="{C7074123-9810-6EF7-DBF8-49C4DA04D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39738"/>
            <a:ext cx="9144000" cy="2309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6887" name="Picture 7">
            <a:extLst>
              <a:ext uri="{FF2B5EF4-FFF2-40B4-BE49-F238E27FC236}">
                <a16:creationId xmlns:a16="http://schemas.microsoft.com/office/drawing/2014/main" id="{A3D5151B-7D50-9552-CFBC-B7DA8FC10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5589589"/>
            <a:ext cx="329565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6888" name="Picture 8">
            <a:extLst>
              <a:ext uri="{FF2B5EF4-FFF2-40B4-BE49-F238E27FC236}">
                <a16:creationId xmlns:a16="http://schemas.microsoft.com/office/drawing/2014/main" id="{A8624905-B7D9-ABE4-C5BA-73578ABBE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700" y="5516564"/>
            <a:ext cx="31813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0211330F-A544-7418-3BD8-68379B0880C0}"/>
              </a:ext>
            </a:extLst>
          </p:cNvPr>
          <p:cNvSpPr>
            <a:spLocks noGrp="1"/>
          </p:cNvSpPr>
          <p:nvPr>
            <p:ph type="sldNum" sz="quarter" idx="12"/>
          </p:nvPr>
        </p:nvSpPr>
        <p:spPr/>
        <p:txBody>
          <a:bodyPr/>
          <a:lstStyle/>
          <a:p>
            <a:fld id="{571CA876-A09F-4C1E-B20C-0F9054AECF17}" type="slidenum">
              <a:rPr lang="fr-FR" altLang="fr-FR"/>
              <a:pPr/>
              <a:t>132</a:t>
            </a:fld>
            <a:endParaRPr lang="fr-FR" altLang="fr-FR"/>
          </a:p>
        </p:txBody>
      </p:sp>
      <p:pic>
        <p:nvPicPr>
          <p:cNvPr id="1792004" name="Picture 4">
            <a:extLst>
              <a:ext uri="{FF2B5EF4-FFF2-40B4-BE49-F238E27FC236}">
                <a16:creationId xmlns:a16="http://schemas.microsoft.com/office/drawing/2014/main" id="{498CA81B-4FE5-6E69-8EF3-E76D62863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25539"/>
            <a:ext cx="9144000"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2005" name="Rectangle 5">
            <a:extLst>
              <a:ext uri="{FF2B5EF4-FFF2-40B4-BE49-F238E27FC236}">
                <a16:creationId xmlns:a16="http://schemas.microsoft.com/office/drawing/2014/main" id="{C7706DF3-3919-9B83-B372-F18CD22ED95D}"/>
              </a:ext>
            </a:extLst>
          </p:cNvPr>
          <p:cNvSpPr>
            <a:spLocks noChangeArrowheads="1"/>
          </p:cNvSpPr>
          <p:nvPr/>
        </p:nvSpPr>
        <p:spPr bwMode="auto">
          <a:xfrm>
            <a:off x="4511675" y="260351"/>
            <a:ext cx="276037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N°4</a:t>
            </a:r>
          </a:p>
        </p:txBody>
      </p:sp>
    </p:spTree>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83E46843-46D2-F34D-C423-4F7D7C6B2E08}"/>
              </a:ext>
            </a:extLst>
          </p:cNvPr>
          <p:cNvSpPr>
            <a:spLocks noGrp="1"/>
          </p:cNvSpPr>
          <p:nvPr>
            <p:ph type="sldNum" sz="quarter" idx="12"/>
          </p:nvPr>
        </p:nvSpPr>
        <p:spPr/>
        <p:txBody>
          <a:bodyPr/>
          <a:lstStyle/>
          <a:p>
            <a:fld id="{931140A2-984A-41E4-8597-688D1212931A}" type="slidenum">
              <a:rPr lang="fr-FR" altLang="fr-FR"/>
              <a:pPr/>
              <a:t>133</a:t>
            </a:fld>
            <a:endParaRPr lang="fr-FR" altLang="fr-FR"/>
          </a:p>
        </p:txBody>
      </p:sp>
      <p:pic>
        <p:nvPicPr>
          <p:cNvPr id="1793028" name="Picture 4">
            <a:extLst>
              <a:ext uri="{FF2B5EF4-FFF2-40B4-BE49-F238E27FC236}">
                <a16:creationId xmlns:a16="http://schemas.microsoft.com/office/drawing/2014/main" id="{933AEB28-BB92-DE08-CDE5-B26F8861D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8914"/>
            <a:ext cx="9144000" cy="340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3029" name="Picture 5">
            <a:extLst>
              <a:ext uri="{FF2B5EF4-FFF2-40B4-BE49-F238E27FC236}">
                <a16:creationId xmlns:a16="http://schemas.microsoft.com/office/drawing/2014/main" id="{5334371C-7383-B6A1-16DB-27E00E097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89363"/>
            <a:ext cx="91440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DCA5FB2-E56B-D517-F653-49D61AD134E0}"/>
              </a:ext>
            </a:extLst>
          </p:cNvPr>
          <p:cNvSpPr>
            <a:spLocks noGrp="1"/>
          </p:cNvSpPr>
          <p:nvPr>
            <p:ph type="sldNum" sz="quarter" idx="12"/>
          </p:nvPr>
        </p:nvSpPr>
        <p:spPr/>
        <p:txBody>
          <a:bodyPr/>
          <a:lstStyle/>
          <a:p>
            <a:fld id="{1576EA94-AB35-4C05-BB7D-DDF0A256FE9E}" type="slidenum">
              <a:rPr lang="fr-FR" altLang="fr-FR"/>
              <a:pPr/>
              <a:t>134</a:t>
            </a:fld>
            <a:endParaRPr lang="fr-FR" altLang="fr-FR"/>
          </a:p>
        </p:txBody>
      </p:sp>
      <p:pic>
        <p:nvPicPr>
          <p:cNvPr id="1794052" name="Picture 4">
            <a:extLst>
              <a:ext uri="{FF2B5EF4-FFF2-40B4-BE49-F238E27FC236}">
                <a16:creationId xmlns:a16="http://schemas.microsoft.com/office/drawing/2014/main" id="{8CD54A71-44F1-5F22-89C3-03C686D34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44675"/>
            <a:ext cx="9144000" cy="221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94053" name="Rectangle 5">
            <a:extLst>
              <a:ext uri="{FF2B5EF4-FFF2-40B4-BE49-F238E27FC236}">
                <a16:creationId xmlns:a16="http://schemas.microsoft.com/office/drawing/2014/main" id="{0030566B-F38A-A098-9974-F976D361127F}"/>
              </a:ext>
            </a:extLst>
          </p:cNvPr>
          <p:cNvSpPr>
            <a:spLocks noChangeArrowheads="1"/>
          </p:cNvSpPr>
          <p:nvPr/>
        </p:nvSpPr>
        <p:spPr bwMode="auto">
          <a:xfrm>
            <a:off x="4583113" y="333376"/>
            <a:ext cx="276037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N°5</a:t>
            </a:r>
          </a:p>
        </p:txBody>
      </p:sp>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C5A2A3C-AD61-AC72-324A-9DCBE34803D6}"/>
              </a:ext>
            </a:extLst>
          </p:cNvPr>
          <p:cNvSpPr>
            <a:spLocks noGrp="1"/>
          </p:cNvSpPr>
          <p:nvPr>
            <p:ph type="sldNum" sz="quarter" idx="12"/>
          </p:nvPr>
        </p:nvSpPr>
        <p:spPr/>
        <p:txBody>
          <a:bodyPr/>
          <a:lstStyle/>
          <a:p>
            <a:fld id="{9919ADF1-0634-4DAF-93EE-34CCD127DF96}" type="slidenum">
              <a:rPr lang="fr-FR" altLang="fr-FR"/>
              <a:pPr/>
              <a:t>135</a:t>
            </a:fld>
            <a:endParaRPr lang="fr-FR" altLang="fr-FR"/>
          </a:p>
        </p:txBody>
      </p:sp>
      <p:pic>
        <p:nvPicPr>
          <p:cNvPr id="1795076" name="Picture 4">
            <a:extLst>
              <a:ext uri="{FF2B5EF4-FFF2-40B4-BE49-F238E27FC236}">
                <a16:creationId xmlns:a16="http://schemas.microsoft.com/office/drawing/2014/main" id="{8EC67912-CE88-0B12-13FB-1AD1F8D0D5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52514"/>
            <a:ext cx="9144000" cy="197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5077" name="Picture 5">
            <a:extLst>
              <a:ext uri="{FF2B5EF4-FFF2-40B4-BE49-F238E27FC236}">
                <a16:creationId xmlns:a16="http://schemas.microsoft.com/office/drawing/2014/main" id="{0F2F348D-EBCC-4D7F-9135-D2BC58286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221164"/>
            <a:ext cx="9144000" cy="1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DC564364-C58F-9F95-0D89-5011C658B5A7}"/>
              </a:ext>
            </a:extLst>
          </p:cNvPr>
          <p:cNvSpPr>
            <a:spLocks noGrp="1"/>
          </p:cNvSpPr>
          <p:nvPr>
            <p:ph type="sldNum" sz="quarter" idx="12"/>
          </p:nvPr>
        </p:nvSpPr>
        <p:spPr/>
        <p:txBody>
          <a:bodyPr/>
          <a:lstStyle/>
          <a:p>
            <a:fld id="{FB7260F6-0B7B-43C6-8B12-F8026674A346}" type="slidenum">
              <a:rPr lang="fr-FR" altLang="fr-FR"/>
              <a:pPr/>
              <a:t>136</a:t>
            </a:fld>
            <a:endParaRPr lang="fr-FR" altLang="fr-FR"/>
          </a:p>
        </p:txBody>
      </p:sp>
      <p:pic>
        <p:nvPicPr>
          <p:cNvPr id="1824772" name="Picture 4">
            <a:extLst>
              <a:ext uri="{FF2B5EF4-FFF2-40B4-BE49-F238E27FC236}">
                <a16:creationId xmlns:a16="http://schemas.microsoft.com/office/drawing/2014/main" id="{C93200FB-E30D-D1CC-21C6-9DAA94A87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81076"/>
            <a:ext cx="9144000" cy="482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4773" name="Rectangle 5">
            <a:extLst>
              <a:ext uri="{FF2B5EF4-FFF2-40B4-BE49-F238E27FC236}">
                <a16:creationId xmlns:a16="http://schemas.microsoft.com/office/drawing/2014/main" id="{627AC243-769D-7D29-E321-B640890D1EFA}"/>
              </a:ext>
            </a:extLst>
          </p:cNvPr>
          <p:cNvSpPr>
            <a:spLocks noChangeArrowheads="1"/>
          </p:cNvSpPr>
          <p:nvPr/>
        </p:nvSpPr>
        <p:spPr bwMode="auto">
          <a:xfrm>
            <a:off x="4295775" y="188914"/>
            <a:ext cx="276037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N°7</a:t>
            </a:r>
          </a:p>
        </p:txBody>
      </p:sp>
    </p:spTree>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C464F6A-7EE1-476D-E5E5-605513AA712A}"/>
              </a:ext>
            </a:extLst>
          </p:cNvPr>
          <p:cNvSpPr>
            <a:spLocks noGrp="1"/>
          </p:cNvSpPr>
          <p:nvPr>
            <p:ph type="sldNum" sz="quarter" idx="12"/>
          </p:nvPr>
        </p:nvSpPr>
        <p:spPr/>
        <p:txBody>
          <a:bodyPr/>
          <a:lstStyle/>
          <a:p>
            <a:fld id="{E8D5720D-9BE3-4BEF-B16E-66678693A056}" type="slidenum">
              <a:rPr lang="fr-FR" altLang="fr-FR"/>
              <a:pPr/>
              <a:t>137</a:t>
            </a:fld>
            <a:endParaRPr lang="fr-FR" altLang="fr-FR"/>
          </a:p>
        </p:txBody>
      </p:sp>
      <p:pic>
        <p:nvPicPr>
          <p:cNvPr id="1825796" name="Picture 4">
            <a:extLst>
              <a:ext uri="{FF2B5EF4-FFF2-40B4-BE49-F238E27FC236}">
                <a16:creationId xmlns:a16="http://schemas.microsoft.com/office/drawing/2014/main" id="{3FDF013B-6676-6DBA-E422-57A8F3A85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198814"/>
            <a:ext cx="9144000" cy="3659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5798" name="Picture 6">
            <a:extLst>
              <a:ext uri="{FF2B5EF4-FFF2-40B4-BE49-F238E27FC236}">
                <a16:creationId xmlns:a16="http://schemas.microsoft.com/office/drawing/2014/main" id="{71380450-36F8-6AE8-82DD-0C0C062CD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FD543CD-0A3C-9FE4-FD51-AC50C1D53CCE}"/>
              </a:ext>
            </a:extLst>
          </p:cNvPr>
          <p:cNvSpPr>
            <a:spLocks noGrp="1"/>
          </p:cNvSpPr>
          <p:nvPr>
            <p:ph type="sldNum" sz="quarter" idx="12"/>
          </p:nvPr>
        </p:nvSpPr>
        <p:spPr/>
        <p:txBody>
          <a:bodyPr/>
          <a:lstStyle/>
          <a:p>
            <a:fld id="{C5ED9D2F-BBD3-4053-973A-300C1C78A70A}" type="slidenum">
              <a:rPr lang="fr-FR" altLang="fr-FR"/>
              <a:pPr/>
              <a:t>138</a:t>
            </a:fld>
            <a:endParaRPr lang="fr-FR" altLang="fr-FR"/>
          </a:p>
        </p:txBody>
      </p:sp>
      <p:pic>
        <p:nvPicPr>
          <p:cNvPr id="1830916" name="Picture 4">
            <a:extLst>
              <a:ext uri="{FF2B5EF4-FFF2-40B4-BE49-F238E27FC236}">
                <a16:creationId xmlns:a16="http://schemas.microsoft.com/office/drawing/2014/main" id="{AE30F445-EE2F-51EF-C4E1-CFFFD7525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60576"/>
            <a:ext cx="9144000"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0917" name="Rectangle 5">
            <a:extLst>
              <a:ext uri="{FF2B5EF4-FFF2-40B4-BE49-F238E27FC236}">
                <a16:creationId xmlns:a16="http://schemas.microsoft.com/office/drawing/2014/main" id="{D4D5E234-D229-22CE-CEA1-40F70E3128A3}"/>
              </a:ext>
            </a:extLst>
          </p:cNvPr>
          <p:cNvSpPr>
            <a:spLocks noChangeArrowheads="1"/>
          </p:cNvSpPr>
          <p:nvPr/>
        </p:nvSpPr>
        <p:spPr bwMode="auto">
          <a:xfrm>
            <a:off x="4295775" y="260351"/>
            <a:ext cx="2960748"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N°10</a:t>
            </a:r>
          </a:p>
        </p:txBody>
      </p:sp>
    </p:spTree>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09EFE64-9587-EC14-BB8B-ECAD95047ED5}"/>
              </a:ext>
            </a:extLst>
          </p:cNvPr>
          <p:cNvSpPr>
            <a:spLocks noGrp="1"/>
          </p:cNvSpPr>
          <p:nvPr>
            <p:ph type="sldNum" sz="quarter" idx="12"/>
          </p:nvPr>
        </p:nvSpPr>
        <p:spPr/>
        <p:txBody>
          <a:bodyPr/>
          <a:lstStyle/>
          <a:p>
            <a:fld id="{8487FFF5-00F2-4926-B032-91FBC4B932D2}" type="slidenum">
              <a:rPr lang="fr-FR" altLang="fr-FR"/>
              <a:pPr/>
              <a:t>139</a:t>
            </a:fld>
            <a:endParaRPr lang="fr-FR" altLang="fr-FR"/>
          </a:p>
        </p:txBody>
      </p:sp>
      <p:pic>
        <p:nvPicPr>
          <p:cNvPr id="1831940" name="Picture 4">
            <a:extLst>
              <a:ext uri="{FF2B5EF4-FFF2-40B4-BE49-F238E27FC236}">
                <a16:creationId xmlns:a16="http://schemas.microsoft.com/office/drawing/2014/main" id="{79EBA3F1-1485-95F2-8A21-EB9802DBB7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76250"/>
            <a:ext cx="9144000" cy="1982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1941" name="Picture 5">
            <a:extLst>
              <a:ext uri="{FF2B5EF4-FFF2-40B4-BE49-F238E27FC236}">
                <a16:creationId xmlns:a16="http://schemas.microsoft.com/office/drawing/2014/main" id="{4DC3EE02-E0E6-C820-C7DE-3F009ED2A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684463"/>
            <a:ext cx="9144000" cy="297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329E39AC-8CBE-C3D0-340B-AC77C2192934}"/>
              </a:ext>
            </a:extLst>
          </p:cNvPr>
          <p:cNvSpPr>
            <a:spLocks noGrp="1"/>
          </p:cNvSpPr>
          <p:nvPr>
            <p:ph type="sldNum" sz="quarter" idx="12"/>
          </p:nvPr>
        </p:nvSpPr>
        <p:spPr/>
        <p:txBody>
          <a:bodyPr/>
          <a:lstStyle/>
          <a:p>
            <a:fld id="{E58939E0-0A72-4C20-B211-330D0FBDC2E0}" type="slidenum">
              <a:rPr lang="fr-FR" altLang="fr-FR"/>
              <a:pPr/>
              <a:t>14</a:t>
            </a:fld>
            <a:endParaRPr lang="fr-FR" altLang="fr-FR"/>
          </a:p>
        </p:txBody>
      </p:sp>
      <p:pic>
        <p:nvPicPr>
          <p:cNvPr id="1573892" name="Picture 4">
            <a:extLst>
              <a:ext uri="{FF2B5EF4-FFF2-40B4-BE49-F238E27FC236}">
                <a16:creationId xmlns:a16="http://schemas.microsoft.com/office/drawing/2014/main" id="{9F085751-0550-9300-398F-61DE4C43F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9" y="1484314"/>
            <a:ext cx="7058025" cy="447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03AE2DDC-2F6F-931E-0538-78F9D24F650E}"/>
              </a:ext>
            </a:extLst>
          </p:cNvPr>
          <p:cNvSpPr/>
          <p:nvPr/>
        </p:nvSpPr>
        <p:spPr>
          <a:xfrm>
            <a:off x="1824445" y="181002"/>
            <a:ext cx="868027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Les contraintes appliquées sur une aile</a:t>
            </a:r>
          </a:p>
        </p:txBody>
      </p:sp>
      <p:sp>
        <p:nvSpPr>
          <p:cNvPr id="11" name="Rectangle 3">
            <a:extLst>
              <a:ext uri="{FF2B5EF4-FFF2-40B4-BE49-F238E27FC236}">
                <a16:creationId xmlns:a16="http://schemas.microsoft.com/office/drawing/2014/main" id="{E90186A3-73AB-F2E2-C71D-AFF1C18C982F}"/>
              </a:ext>
            </a:extLst>
          </p:cNvPr>
          <p:cNvSpPr txBox="1">
            <a:spLocks noChangeArrowheads="1"/>
          </p:cNvSpPr>
          <p:nvPr/>
        </p:nvSpPr>
        <p:spPr>
          <a:xfrm>
            <a:off x="3899694" y="801098"/>
            <a:ext cx="4392612"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ltLang="fr-FR" b="1">
                <a:solidFill>
                  <a:srgbClr val="DC0081"/>
                </a:solidFill>
              </a:rPr>
              <a:t>ESSAI DE FLEXION SUR L’AILE</a:t>
            </a:r>
            <a:endParaRPr lang="fr-FR" altLang="fr-FR" b="1" dirty="0">
              <a:solidFill>
                <a:srgbClr val="DC0081"/>
              </a:solidFill>
            </a:endParaRPr>
          </a:p>
        </p:txBody>
      </p:sp>
    </p:spTree>
    <p:extLst>
      <p:ext uri="{BB962C8B-B14F-4D97-AF65-F5344CB8AC3E}">
        <p14:creationId xmlns:p14="http://schemas.microsoft.com/office/powerpoint/2010/main" val="1848650046"/>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D53CD6B-478B-8F9D-44CF-05B4186F98C5}"/>
              </a:ext>
            </a:extLst>
          </p:cNvPr>
          <p:cNvSpPr>
            <a:spLocks noGrp="1"/>
          </p:cNvSpPr>
          <p:nvPr>
            <p:ph type="sldNum" sz="quarter" idx="12"/>
          </p:nvPr>
        </p:nvSpPr>
        <p:spPr/>
        <p:txBody>
          <a:bodyPr/>
          <a:lstStyle/>
          <a:p>
            <a:fld id="{05A8A795-F153-4654-97BF-A4493B16BA27}" type="slidenum">
              <a:rPr lang="fr-FR" altLang="fr-FR"/>
              <a:pPr/>
              <a:t>140</a:t>
            </a:fld>
            <a:endParaRPr lang="fr-FR" altLang="fr-FR"/>
          </a:p>
        </p:txBody>
      </p:sp>
      <p:pic>
        <p:nvPicPr>
          <p:cNvPr id="1835012" name="Picture 4">
            <a:extLst>
              <a:ext uri="{FF2B5EF4-FFF2-40B4-BE49-F238E27FC236}">
                <a16:creationId xmlns:a16="http://schemas.microsoft.com/office/drawing/2014/main" id="{9985CBE6-33FD-F1D1-3C01-70CC3F4A0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96975"/>
            <a:ext cx="91440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5013" name="Rectangle 5">
            <a:extLst>
              <a:ext uri="{FF2B5EF4-FFF2-40B4-BE49-F238E27FC236}">
                <a16:creationId xmlns:a16="http://schemas.microsoft.com/office/drawing/2014/main" id="{CE877D18-7710-132C-2C57-7B1BD7553014}"/>
              </a:ext>
            </a:extLst>
          </p:cNvPr>
          <p:cNvSpPr>
            <a:spLocks noChangeArrowheads="1"/>
          </p:cNvSpPr>
          <p:nvPr/>
        </p:nvSpPr>
        <p:spPr bwMode="auto">
          <a:xfrm>
            <a:off x="4511676" y="333376"/>
            <a:ext cx="2932113"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N°11</a:t>
            </a: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B51C0F8-0605-98B0-2A65-3CEFCBD84723}"/>
              </a:ext>
            </a:extLst>
          </p:cNvPr>
          <p:cNvSpPr>
            <a:spLocks noGrp="1"/>
          </p:cNvSpPr>
          <p:nvPr>
            <p:ph type="sldNum" sz="quarter" idx="12"/>
          </p:nvPr>
        </p:nvSpPr>
        <p:spPr/>
        <p:txBody>
          <a:bodyPr/>
          <a:lstStyle/>
          <a:p>
            <a:fld id="{19F8A1B2-5F90-4723-9FC0-61EFAC8A9030}" type="slidenum">
              <a:rPr lang="fr-FR" altLang="fr-FR"/>
              <a:pPr/>
              <a:t>141</a:t>
            </a:fld>
            <a:endParaRPr lang="fr-FR" altLang="fr-FR"/>
          </a:p>
        </p:txBody>
      </p:sp>
      <p:pic>
        <p:nvPicPr>
          <p:cNvPr id="1836036" name="Picture 4">
            <a:extLst>
              <a:ext uri="{FF2B5EF4-FFF2-40B4-BE49-F238E27FC236}">
                <a16:creationId xmlns:a16="http://schemas.microsoft.com/office/drawing/2014/main" id="{45329A8A-C5F2-92E1-D0F1-D7937D108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333375"/>
            <a:ext cx="8640763" cy="2808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6037" name="Picture 5">
            <a:extLst>
              <a:ext uri="{FF2B5EF4-FFF2-40B4-BE49-F238E27FC236}">
                <a16:creationId xmlns:a16="http://schemas.microsoft.com/office/drawing/2014/main" id="{3AE44CF6-F20A-A2E4-2BBC-352615C87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1" y="3644901"/>
            <a:ext cx="8569325" cy="190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C17EC12-CC6C-F4B0-5BD6-2CF42587D9AC}"/>
              </a:ext>
            </a:extLst>
          </p:cNvPr>
          <p:cNvSpPr>
            <a:spLocks noGrp="1"/>
          </p:cNvSpPr>
          <p:nvPr>
            <p:ph type="sldNum" sz="quarter" idx="12"/>
          </p:nvPr>
        </p:nvSpPr>
        <p:spPr/>
        <p:txBody>
          <a:bodyPr/>
          <a:lstStyle/>
          <a:p>
            <a:fld id="{DE4A6B61-EE1D-4B59-9F77-DDDED6B97F1F}" type="slidenum">
              <a:rPr lang="fr-FR" altLang="fr-FR"/>
              <a:pPr/>
              <a:t>142</a:t>
            </a:fld>
            <a:endParaRPr lang="fr-FR" altLang="fr-FR"/>
          </a:p>
        </p:txBody>
      </p:sp>
      <p:pic>
        <p:nvPicPr>
          <p:cNvPr id="1843204" name="Picture 4">
            <a:extLst>
              <a:ext uri="{FF2B5EF4-FFF2-40B4-BE49-F238E27FC236}">
                <a16:creationId xmlns:a16="http://schemas.microsoft.com/office/drawing/2014/main" id="{8288F292-79AF-20C2-84A7-EB403DC0B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0513" y="1196975"/>
            <a:ext cx="9144000"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205" name="Rectangle 5">
            <a:extLst>
              <a:ext uri="{FF2B5EF4-FFF2-40B4-BE49-F238E27FC236}">
                <a16:creationId xmlns:a16="http://schemas.microsoft.com/office/drawing/2014/main" id="{024BCC94-6341-002D-434B-00C9737F7BCC}"/>
              </a:ext>
            </a:extLst>
          </p:cNvPr>
          <p:cNvSpPr>
            <a:spLocks noChangeArrowheads="1"/>
          </p:cNvSpPr>
          <p:nvPr/>
        </p:nvSpPr>
        <p:spPr bwMode="auto">
          <a:xfrm>
            <a:off x="4295775" y="188914"/>
            <a:ext cx="2960748"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N°15</a:t>
            </a: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B6AE4995-D322-F715-14F0-A8DC3D8D171C}"/>
              </a:ext>
            </a:extLst>
          </p:cNvPr>
          <p:cNvSpPr>
            <a:spLocks noGrp="1"/>
          </p:cNvSpPr>
          <p:nvPr>
            <p:ph type="sldNum" sz="quarter" idx="12"/>
          </p:nvPr>
        </p:nvSpPr>
        <p:spPr/>
        <p:txBody>
          <a:bodyPr/>
          <a:lstStyle/>
          <a:p>
            <a:fld id="{6D779F50-E724-4D90-981A-C5C2FD34B703}" type="slidenum">
              <a:rPr lang="fr-FR" altLang="fr-FR"/>
              <a:pPr/>
              <a:t>143</a:t>
            </a:fld>
            <a:endParaRPr lang="fr-FR" altLang="fr-FR"/>
          </a:p>
        </p:txBody>
      </p:sp>
      <p:pic>
        <p:nvPicPr>
          <p:cNvPr id="1844228" name="Picture 4">
            <a:extLst>
              <a:ext uri="{FF2B5EF4-FFF2-40B4-BE49-F238E27FC236}">
                <a16:creationId xmlns:a16="http://schemas.microsoft.com/office/drawing/2014/main" id="{5641EBB3-F3E5-EAEC-FF97-F6BB7FD65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
            <a:ext cx="9144000"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229" name="Picture 5">
            <a:extLst>
              <a:ext uri="{FF2B5EF4-FFF2-40B4-BE49-F238E27FC236}">
                <a16:creationId xmlns:a16="http://schemas.microsoft.com/office/drawing/2014/main" id="{42EA1150-BBDA-F9C6-8DC7-488D0B60C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0513" y="3230563"/>
            <a:ext cx="9144000" cy="3078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C0437EE4-7CAA-CBE7-B5B0-5759BDEC5B86}"/>
              </a:ext>
            </a:extLst>
          </p:cNvPr>
          <p:cNvSpPr>
            <a:spLocks noGrp="1"/>
          </p:cNvSpPr>
          <p:nvPr>
            <p:ph type="sldNum" sz="quarter" idx="12"/>
          </p:nvPr>
        </p:nvSpPr>
        <p:spPr/>
        <p:txBody>
          <a:bodyPr/>
          <a:lstStyle/>
          <a:p>
            <a:fld id="{2CD34A6A-4409-40E8-AD39-AB854A454943}" type="slidenum">
              <a:rPr lang="fr-FR" altLang="fr-FR"/>
              <a:pPr/>
              <a:t>144</a:t>
            </a:fld>
            <a:endParaRPr lang="fr-FR" altLang="fr-FR"/>
          </a:p>
        </p:txBody>
      </p:sp>
      <p:pic>
        <p:nvPicPr>
          <p:cNvPr id="1847304" name="Picture 8">
            <a:extLst>
              <a:ext uri="{FF2B5EF4-FFF2-40B4-BE49-F238E27FC236}">
                <a16:creationId xmlns:a16="http://schemas.microsoft.com/office/drawing/2014/main" id="{EF2D17EA-A144-9955-A30A-0A5E4B4650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268413"/>
            <a:ext cx="9144000" cy="439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7306" name="Rectangle 10">
            <a:extLst>
              <a:ext uri="{FF2B5EF4-FFF2-40B4-BE49-F238E27FC236}">
                <a16:creationId xmlns:a16="http://schemas.microsoft.com/office/drawing/2014/main" id="{4F14178C-37D8-F3E3-0693-E9DBECF45FD7}"/>
              </a:ext>
            </a:extLst>
          </p:cNvPr>
          <p:cNvSpPr>
            <a:spLocks noChangeArrowheads="1"/>
          </p:cNvSpPr>
          <p:nvPr/>
        </p:nvSpPr>
        <p:spPr bwMode="auto">
          <a:xfrm>
            <a:off x="4583113" y="260351"/>
            <a:ext cx="2960748"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N°17</a:t>
            </a: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5AE2175-45E6-C9A9-801A-DC6DEA47B8AE}"/>
              </a:ext>
            </a:extLst>
          </p:cNvPr>
          <p:cNvSpPr>
            <a:spLocks noGrp="1"/>
          </p:cNvSpPr>
          <p:nvPr>
            <p:ph type="sldNum" sz="quarter" idx="12"/>
          </p:nvPr>
        </p:nvSpPr>
        <p:spPr/>
        <p:txBody>
          <a:bodyPr/>
          <a:lstStyle/>
          <a:p>
            <a:fld id="{73D62077-C928-4174-B7B6-31B4125F36FA}" type="slidenum">
              <a:rPr lang="fr-FR" altLang="fr-FR"/>
              <a:pPr/>
              <a:t>145</a:t>
            </a:fld>
            <a:endParaRPr lang="fr-FR" altLang="fr-FR"/>
          </a:p>
        </p:txBody>
      </p:sp>
      <p:pic>
        <p:nvPicPr>
          <p:cNvPr id="1848324" name="Picture 4">
            <a:extLst>
              <a:ext uri="{FF2B5EF4-FFF2-40B4-BE49-F238E27FC236}">
                <a16:creationId xmlns:a16="http://schemas.microsoft.com/office/drawing/2014/main" id="{5A951F7E-FC8C-8E7E-83FE-C40BEBA69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188914"/>
            <a:ext cx="8424863"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8325" name="Picture 5">
            <a:extLst>
              <a:ext uri="{FF2B5EF4-FFF2-40B4-BE49-F238E27FC236}">
                <a16:creationId xmlns:a16="http://schemas.microsoft.com/office/drawing/2014/main" id="{7016A2B5-DB10-001D-C258-7EA584779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8" y="2997200"/>
            <a:ext cx="8424862" cy="355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D7595862-F559-3106-D47B-CE1B9809CCBC}"/>
              </a:ext>
            </a:extLst>
          </p:cNvPr>
          <p:cNvSpPr>
            <a:spLocks noGrp="1"/>
          </p:cNvSpPr>
          <p:nvPr>
            <p:ph type="sldNum" sz="quarter" idx="12"/>
          </p:nvPr>
        </p:nvSpPr>
        <p:spPr/>
        <p:txBody>
          <a:bodyPr/>
          <a:lstStyle/>
          <a:p>
            <a:fld id="{B30A75E1-72B2-4E52-868D-61CBC9690E1C}" type="slidenum">
              <a:rPr lang="fr-FR" altLang="fr-FR"/>
              <a:pPr/>
              <a:t>146</a:t>
            </a:fld>
            <a:endParaRPr lang="fr-FR" altLang="fr-FR"/>
          </a:p>
        </p:txBody>
      </p:sp>
      <p:pic>
        <p:nvPicPr>
          <p:cNvPr id="1849348" name="Picture 4">
            <a:extLst>
              <a:ext uri="{FF2B5EF4-FFF2-40B4-BE49-F238E27FC236}">
                <a16:creationId xmlns:a16="http://schemas.microsoft.com/office/drawing/2014/main" id="{9263AA9A-B0D1-25A5-4E4E-69AC309BC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1700213"/>
            <a:ext cx="8388350"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9349" name="Rectangle 5">
            <a:extLst>
              <a:ext uri="{FF2B5EF4-FFF2-40B4-BE49-F238E27FC236}">
                <a16:creationId xmlns:a16="http://schemas.microsoft.com/office/drawing/2014/main" id="{5544517A-7E52-8E40-F1F7-56BF3A71D796}"/>
              </a:ext>
            </a:extLst>
          </p:cNvPr>
          <p:cNvSpPr>
            <a:spLocks noChangeArrowheads="1"/>
          </p:cNvSpPr>
          <p:nvPr/>
        </p:nvSpPr>
        <p:spPr bwMode="auto">
          <a:xfrm>
            <a:off x="4295776" y="431800"/>
            <a:ext cx="3355087" cy="532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3200" b="1">
                <a:solidFill>
                  <a:schemeClr val="tx2"/>
                </a:solidFill>
                <a:effectLst>
                  <a:outerShdw blurRad="38100" dist="38100" dir="2700000" algn="tl">
                    <a:srgbClr val="C0C0C0"/>
                  </a:outerShdw>
                </a:effectLst>
                <a:latin typeface="Arial" panose="020B0604020202020204" pitchFamily="34" charset="0"/>
              </a:rPr>
              <a:t>QUESTION N°18</a:t>
            </a:r>
          </a:p>
        </p:txBody>
      </p:sp>
    </p:spTree>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F3390E-7DF5-76CE-E418-3480124DE90C}"/>
              </a:ext>
            </a:extLst>
          </p:cNvPr>
          <p:cNvSpPr>
            <a:spLocks noGrp="1"/>
          </p:cNvSpPr>
          <p:nvPr>
            <p:ph type="sldNum" sz="quarter" idx="12"/>
          </p:nvPr>
        </p:nvSpPr>
        <p:spPr/>
        <p:txBody>
          <a:bodyPr/>
          <a:lstStyle/>
          <a:p>
            <a:fld id="{1040D30A-7F56-43F8-BBA2-2DC11A8EC85B}" type="slidenum">
              <a:rPr lang="fr-FR" altLang="fr-FR"/>
              <a:pPr/>
              <a:t>147</a:t>
            </a:fld>
            <a:endParaRPr lang="fr-FR" altLang="fr-FR"/>
          </a:p>
        </p:txBody>
      </p:sp>
      <p:pic>
        <p:nvPicPr>
          <p:cNvPr id="1850372" name="Picture 4">
            <a:extLst>
              <a:ext uri="{FF2B5EF4-FFF2-40B4-BE49-F238E27FC236}">
                <a16:creationId xmlns:a16="http://schemas.microsoft.com/office/drawing/2014/main" id="{F3549F51-FB86-B963-7085-EDDE5AF23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188914"/>
            <a:ext cx="8135937" cy="201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0373" name="Picture 5">
            <a:extLst>
              <a:ext uri="{FF2B5EF4-FFF2-40B4-BE49-F238E27FC236}">
                <a16:creationId xmlns:a16="http://schemas.microsoft.com/office/drawing/2014/main" id="{79C416D7-968F-C518-5085-4F73B0E29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4" y="2349501"/>
            <a:ext cx="6192837" cy="430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370207F-75BA-829B-DB8E-B82109C511C5}"/>
              </a:ext>
            </a:extLst>
          </p:cNvPr>
          <p:cNvSpPr>
            <a:spLocks noGrp="1"/>
          </p:cNvSpPr>
          <p:nvPr>
            <p:ph type="sldNum" sz="quarter" idx="12"/>
          </p:nvPr>
        </p:nvSpPr>
        <p:spPr/>
        <p:txBody>
          <a:bodyPr/>
          <a:lstStyle/>
          <a:p>
            <a:fld id="{2874CE61-AB37-4BD1-9DA5-B57B64332D64}" type="slidenum">
              <a:rPr lang="fr-FR" altLang="fr-FR"/>
              <a:pPr/>
              <a:t>148</a:t>
            </a:fld>
            <a:endParaRPr lang="fr-FR" altLang="fr-FR"/>
          </a:p>
        </p:txBody>
      </p:sp>
      <p:sp>
        <p:nvSpPr>
          <p:cNvPr id="1851394" name="Rectangle 2">
            <a:extLst>
              <a:ext uri="{FF2B5EF4-FFF2-40B4-BE49-F238E27FC236}">
                <a16:creationId xmlns:a16="http://schemas.microsoft.com/office/drawing/2014/main" id="{710C67E1-C3D4-8EDC-4D61-EAC5B384A1C8}"/>
              </a:ext>
            </a:extLst>
          </p:cNvPr>
          <p:cNvSpPr>
            <a:spLocks noGrp="1" noChangeArrowheads="1"/>
          </p:cNvSpPr>
          <p:nvPr>
            <p:ph type="title"/>
          </p:nvPr>
        </p:nvSpPr>
        <p:spPr>
          <a:xfrm>
            <a:off x="2208213" y="1"/>
            <a:ext cx="7772400" cy="874713"/>
          </a:xfrm>
        </p:spPr>
        <p:txBody>
          <a:bodyPr/>
          <a:lstStyle/>
          <a:p>
            <a:r>
              <a:rPr lang="fr-FR" altLang="fr-FR" b="1">
                <a:effectLst>
                  <a:outerShdw blurRad="38100" dist="38100" dir="2700000" algn="tl">
                    <a:srgbClr val="C0C0C0"/>
                  </a:outerShdw>
                </a:effectLst>
              </a:rPr>
              <a:t>QUESTION N°19</a:t>
            </a:r>
          </a:p>
        </p:txBody>
      </p:sp>
      <p:pic>
        <p:nvPicPr>
          <p:cNvPr id="1851396" name="Picture 4">
            <a:extLst>
              <a:ext uri="{FF2B5EF4-FFF2-40B4-BE49-F238E27FC236}">
                <a16:creationId xmlns:a16="http://schemas.microsoft.com/office/drawing/2014/main" id="{90A3F5A0-348D-40F9-8184-4124B6CA8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1412876"/>
            <a:ext cx="7729538" cy="374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A8E99F5C-A2DE-15BA-5D0C-35184D9856C8}"/>
              </a:ext>
            </a:extLst>
          </p:cNvPr>
          <p:cNvSpPr>
            <a:spLocks noGrp="1"/>
          </p:cNvSpPr>
          <p:nvPr>
            <p:ph type="sldNum" sz="quarter" idx="12"/>
          </p:nvPr>
        </p:nvSpPr>
        <p:spPr/>
        <p:txBody>
          <a:bodyPr/>
          <a:lstStyle/>
          <a:p>
            <a:fld id="{C871EB9F-D71F-47C6-8529-FFD0D96BD3C3}" type="slidenum">
              <a:rPr lang="fr-FR" altLang="fr-FR"/>
              <a:pPr/>
              <a:t>149</a:t>
            </a:fld>
            <a:endParaRPr lang="fr-FR" altLang="fr-FR"/>
          </a:p>
        </p:txBody>
      </p:sp>
      <p:pic>
        <p:nvPicPr>
          <p:cNvPr id="1852420" name="Picture 4">
            <a:extLst>
              <a:ext uri="{FF2B5EF4-FFF2-40B4-BE49-F238E27FC236}">
                <a16:creationId xmlns:a16="http://schemas.microsoft.com/office/drawing/2014/main" id="{3678778C-014F-06F5-45B1-E072AA77D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549276"/>
            <a:ext cx="8569325"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2421" name="Picture 5">
            <a:extLst>
              <a:ext uri="{FF2B5EF4-FFF2-40B4-BE49-F238E27FC236}">
                <a16:creationId xmlns:a16="http://schemas.microsoft.com/office/drawing/2014/main" id="{29EE1A59-B15E-5DB5-EAEF-269B2F271C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14" y="3016250"/>
            <a:ext cx="4968875" cy="384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FB0E6D5F-A9B1-6A59-1824-49149D9F1E04}"/>
              </a:ext>
            </a:extLst>
          </p:cNvPr>
          <p:cNvSpPr>
            <a:spLocks noGrp="1"/>
          </p:cNvSpPr>
          <p:nvPr>
            <p:ph type="sldNum" sz="quarter" idx="12"/>
          </p:nvPr>
        </p:nvSpPr>
        <p:spPr/>
        <p:txBody>
          <a:bodyPr/>
          <a:lstStyle/>
          <a:p>
            <a:fld id="{8A900317-C764-4D67-A19E-263B2C7D609F}" type="slidenum">
              <a:rPr lang="fr-FR" altLang="fr-FR"/>
              <a:pPr/>
              <a:t>15</a:t>
            </a:fld>
            <a:endParaRPr lang="fr-FR" altLang="fr-FR"/>
          </a:p>
        </p:txBody>
      </p:sp>
      <p:pic>
        <p:nvPicPr>
          <p:cNvPr id="1574916" name="Picture 4">
            <a:extLst>
              <a:ext uri="{FF2B5EF4-FFF2-40B4-BE49-F238E27FC236}">
                <a16:creationId xmlns:a16="http://schemas.microsoft.com/office/drawing/2014/main" id="{9C1EFE44-7903-1E50-F36E-955A98DD4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580" y="1620839"/>
            <a:ext cx="6096000"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3FCDC64E-438F-F563-0477-9A1FC17D3153}"/>
              </a:ext>
            </a:extLst>
          </p:cNvPr>
          <p:cNvSpPr/>
          <p:nvPr/>
        </p:nvSpPr>
        <p:spPr>
          <a:xfrm>
            <a:off x="1824445" y="181002"/>
            <a:ext cx="868027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Les contraintes appliquées sur une aile</a:t>
            </a:r>
          </a:p>
        </p:txBody>
      </p:sp>
      <p:sp>
        <p:nvSpPr>
          <p:cNvPr id="11" name="Rectangle 3">
            <a:extLst>
              <a:ext uri="{FF2B5EF4-FFF2-40B4-BE49-F238E27FC236}">
                <a16:creationId xmlns:a16="http://schemas.microsoft.com/office/drawing/2014/main" id="{26C4003D-722F-3011-D45C-22203581C4E8}"/>
              </a:ext>
            </a:extLst>
          </p:cNvPr>
          <p:cNvSpPr txBox="1">
            <a:spLocks noChangeArrowheads="1"/>
          </p:cNvSpPr>
          <p:nvPr/>
        </p:nvSpPr>
        <p:spPr>
          <a:xfrm>
            <a:off x="3899694" y="801098"/>
            <a:ext cx="4392612"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ltLang="fr-FR" b="1">
                <a:solidFill>
                  <a:srgbClr val="DC0081"/>
                </a:solidFill>
              </a:rPr>
              <a:t>ESSAI DE FLEXION SUR L’AILE</a:t>
            </a:r>
            <a:endParaRPr lang="fr-FR" altLang="fr-FR" b="1" dirty="0">
              <a:solidFill>
                <a:srgbClr val="DC0081"/>
              </a:solidFill>
            </a:endParaRPr>
          </a:p>
        </p:txBody>
      </p:sp>
    </p:spTree>
    <p:extLst>
      <p:ext uri="{BB962C8B-B14F-4D97-AF65-F5344CB8AC3E}">
        <p14:creationId xmlns:p14="http://schemas.microsoft.com/office/powerpoint/2010/main" val="821102342"/>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82F8D0E1-6B97-FB45-D72D-AB390B0C40E3}"/>
              </a:ext>
            </a:extLst>
          </p:cNvPr>
          <p:cNvSpPr>
            <a:spLocks noGrp="1"/>
          </p:cNvSpPr>
          <p:nvPr>
            <p:ph type="sldNum" sz="quarter" idx="12"/>
          </p:nvPr>
        </p:nvSpPr>
        <p:spPr/>
        <p:txBody>
          <a:bodyPr/>
          <a:lstStyle/>
          <a:p>
            <a:fld id="{D0F1A317-202A-4F64-A542-B565C7CE87D3}" type="slidenum">
              <a:rPr lang="fr-FR" altLang="fr-FR"/>
              <a:pPr/>
              <a:t>150</a:t>
            </a:fld>
            <a:endParaRPr lang="fr-FR" altLang="fr-FR"/>
          </a:p>
        </p:txBody>
      </p:sp>
      <p:sp>
        <p:nvSpPr>
          <p:cNvPr id="1853442" name="Rectangle 2">
            <a:extLst>
              <a:ext uri="{FF2B5EF4-FFF2-40B4-BE49-F238E27FC236}">
                <a16:creationId xmlns:a16="http://schemas.microsoft.com/office/drawing/2014/main" id="{197B7B65-39F1-03C0-F313-2B72D4273F02}"/>
              </a:ext>
            </a:extLst>
          </p:cNvPr>
          <p:cNvSpPr>
            <a:spLocks noGrp="1" noChangeArrowheads="1"/>
          </p:cNvSpPr>
          <p:nvPr>
            <p:ph type="title"/>
          </p:nvPr>
        </p:nvSpPr>
        <p:spPr>
          <a:xfrm>
            <a:off x="2222501" y="285751"/>
            <a:ext cx="7758113" cy="511175"/>
          </a:xfrm>
        </p:spPr>
        <p:txBody>
          <a:bodyPr>
            <a:normAutofit fontScale="90000"/>
          </a:bodyPr>
          <a:lstStyle/>
          <a:p>
            <a:r>
              <a:rPr lang="fr-FR" altLang="fr-FR" sz="4000" b="1">
                <a:effectLst>
                  <a:outerShdw blurRad="38100" dist="38100" dir="2700000" algn="tl">
                    <a:srgbClr val="C0C0C0"/>
                  </a:outerShdw>
                </a:effectLst>
              </a:rPr>
              <a:t>QUESTION N°20</a:t>
            </a:r>
          </a:p>
        </p:txBody>
      </p:sp>
      <p:pic>
        <p:nvPicPr>
          <p:cNvPr id="1853444" name="Picture 4">
            <a:extLst>
              <a:ext uri="{FF2B5EF4-FFF2-40B4-BE49-F238E27FC236}">
                <a16:creationId xmlns:a16="http://schemas.microsoft.com/office/drawing/2014/main" id="{2F461D0F-420F-9650-5935-C31C5BE50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9" y="1268414"/>
            <a:ext cx="8785225"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0E7C23B-E3BA-0840-A257-6E8B69BE5054}"/>
              </a:ext>
            </a:extLst>
          </p:cNvPr>
          <p:cNvSpPr>
            <a:spLocks noGrp="1"/>
          </p:cNvSpPr>
          <p:nvPr>
            <p:ph type="sldNum" sz="quarter" idx="12"/>
          </p:nvPr>
        </p:nvSpPr>
        <p:spPr/>
        <p:txBody>
          <a:bodyPr/>
          <a:lstStyle/>
          <a:p>
            <a:fld id="{61F61CCB-E370-4A5F-9497-29DB194AF3D1}" type="slidenum">
              <a:rPr lang="fr-FR" altLang="fr-FR"/>
              <a:pPr/>
              <a:t>151</a:t>
            </a:fld>
            <a:endParaRPr lang="fr-FR" altLang="fr-FR"/>
          </a:p>
        </p:txBody>
      </p:sp>
      <p:pic>
        <p:nvPicPr>
          <p:cNvPr id="1854469" name="Picture 5">
            <a:extLst>
              <a:ext uri="{FF2B5EF4-FFF2-40B4-BE49-F238E27FC236}">
                <a16:creationId xmlns:a16="http://schemas.microsoft.com/office/drawing/2014/main" id="{36AF8039-BD25-01D7-C4EA-AC7505561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0"/>
            <a:ext cx="8280400" cy="343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4470" name="Picture 6">
            <a:extLst>
              <a:ext uri="{FF2B5EF4-FFF2-40B4-BE49-F238E27FC236}">
                <a16:creationId xmlns:a16="http://schemas.microsoft.com/office/drawing/2014/main" id="{423552E9-ACDF-F7D8-4600-BFB219C7A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851" y="3716339"/>
            <a:ext cx="8316913" cy="238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21C347DD-CA70-507F-9239-3E5F980C5757}"/>
              </a:ext>
            </a:extLst>
          </p:cNvPr>
          <p:cNvSpPr>
            <a:spLocks noGrp="1"/>
          </p:cNvSpPr>
          <p:nvPr>
            <p:ph type="sldNum" sz="quarter" idx="12"/>
          </p:nvPr>
        </p:nvSpPr>
        <p:spPr/>
        <p:txBody>
          <a:bodyPr/>
          <a:lstStyle/>
          <a:p>
            <a:fld id="{3F21983D-6F15-4BC3-A241-8CEA07886671}" type="slidenum">
              <a:rPr lang="fr-FR" altLang="fr-FR"/>
              <a:pPr/>
              <a:t>152</a:t>
            </a:fld>
            <a:endParaRPr lang="fr-FR" altLang="fr-FR"/>
          </a:p>
        </p:txBody>
      </p:sp>
      <p:pic>
        <p:nvPicPr>
          <p:cNvPr id="1859588" name="Picture 4">
            <a:extLst>
              <a:ext uri="{FF2B5EF4-FFF2-40B4-BE49-F238E27FC236}">
                <a16:creationId xmlns:a16="http://schemas.microsoft.com/office/drawing/2014/main" id="{107F81BD-2D3B-8CDE-4B13-6CEB049C63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2060575"/>
            <a:ext cx="7129463" cy="409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59589" name="Rectangle 5">
            <a:extLst>
              <a:ext uri="{FF2B5EF4-FFF2-40B4-BE49-F238E27FC236}">
                <a16:creationId xmlns:a16="http://schemas.microsoft.com/office/drawing/2014/main" id="{38F95022-3650-E5BD-F27E-0754BE538281}"/>
              </a:ext>
            </a:extLst>
          </p:cNvPr>
          <p:cNvSpPr>
            <a:spLocks noGrp="1" noChangeArrowheads="1"/>
          </p:cNvSpPr>
          <p:nvPr>
            <p:ph type="title"/>
          </p:nvPr>
        </p:nvSpPr>
        <p:spPr>
          <a:xfrm>
            <a:off x="2208213" y="0"/>
            <a:ext cx="7772400" cy="1143000"/>
          </a:xfrm>
        </p:spPr>
        <p:txBody>
          <a:bodyPr/>
          <a:lstStyle/>
          <a:p>
            <a:r>
              <a:rPr lang="fr-FR" altLang="fr-FR" b="1">
                <a:effectLst>
                  <a:outerShdw blurRad="38100" dist="38100" dir="2700000" algn="tl">
                    <a:srgbClr val="C0C0C0"/>
                  </a:outerShdw>
                </a:effectLst>
              </a:rPr>
              <a:t>QUESTION N°23</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ACE6C375-FEE5-13EE-5986-995A228B55FF}"/>
              </a:ext>
            </a:extLst>
          </p:cNvPr>
          <p:cNvSpPr>
            <a:spLocks noGrp="1"/>
          </p:cNvSpPr>
          <p:nvPr>
            <p:ph type="sldNum" sz="quarter" idx="12"/>
          </p:nvPr>
        </p:nvSpPr>
        <p:spPr/>
        <p:txBody>
          <a:bodyPr/>
          <a:lstStyle/>
          <a:p>
            <a:fld id="{127F35ED-265F-452C-ACA1-C460C085BC88}" type="slidenum">
              <a:rPr lang="fr-FR" altLang="fr-FR"/>
              <a:pPr/>
              <a:t>16</a:t>
            </a:fld>
            <a:endParaRPr lang="fr-FR" altLang="fr-FR"/>
          </a:p>
        </p:txBody>
      </p:sp>
      <p:pic>
        <p:nvPicPr>
          <p:cNvPr id="1575940" name="Picture 4">
            <a:extLst>
              <a:ext uri="{FF2B5EF4-FFF2-40B4-BE49-F238E27FC236}">
                <a16:creationId xmlns:a16="http://schemas.microsoft.com/office/drawing/2014/main" id="{8B996433-A70C-DA1D-65FD-E94ECA4CBB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1412876"/>
            <a:ext cx="7129462"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CB201574-6C30-A522-CD82-B3D25E689407}"/>
              </a:ext>
            </a:extLst>
          </p:cNvPr>
          <p:cNvSpPr/>
          <p:nvPr/>
        </p:nvSpPr>
        <p:spPr>
          <a:xfrm>
            <a:off x="1824445" y="181002"/>
            <a:ext cx="868027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Les contraintes appliquées sur une aile</a:t>
            </a:r>
          </a:p>
        </p:txBody>
      </p:sp>
      <p:sp>
        <p:nvSpPr>
          <p:cNvPr id="11" name="Rectangle 3">
            <a:extLst>
              <a:ext uri="{FF2B5EF4-FFF2-40B4-BE49-F238E27FC236}">
                <a16:creationId xmlns:a16="http://schemas.microsoft.com/office/drawing/2014/main" id="{F570B32C-9763-F956-9142-7A722E5895BC}"/>
              </a:ext>
            </a:extLst>
          </p:cNvPr>
          <p:cNvSpPr txBox="1">
            <a:spLocks noChangeArrowheads="1"/>
          </p:cNvSpPr>
          <p:nvPr/>
        </p:nvSpPr>
        <p:spPr>
          <a:xfrm>
            <a:off x="3899694" y="801098"/>
            <a:ext cx="4392612" cy="51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ltLang="fr-FR" b="1">
                <a:solidFill>
                  <a:srgbClr val="DC0081"/>
                </a:solidFill>
              </a:rPr>
              <a:t>ESSAI DE FLEXION SUR L’AILE</a:t>
            </a:r>
            <a:endParaRPr lang="fr-FR" altLang="fr-FR" b="1" dirty="0">
              <a:solidFill>
                <a:srgbClr val="DC0081"/>
              </a:solidFill>
            </a:endParaRPr>
          </a:p>
        </p:txBody>
      </p:sp>
    </p:spTree>
    <p:extLst>
      <p:ext uri="{BB962C8B-B14F-4D97-AF65-F5344CB8AC3E}">
        <p14:creationId xmlns:p14="http://schemas.microsoft.com/office/powerpoint/2010/main" val="235356432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sp>
        <p:nvSpPr>
          <p:cNvPr id="6" name="Rectangle 5"/>
          <p:cNvSpPr/>
          <p:nvPr/>
        </p:nvSpPr>
        <p:spPr>
          <a:xfrm>
            <a:off x="779642" y="5210535"/>
            <a:ext cx="11117774" cy="88036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On appelle centre de pousse P le point d’application de la résultante des forces aérodynamiques de cette section. </a:t>
            </a:r>
          </a:p>
          <a:p>
            <a:pPr marL="285750" indent="-285750">
              <a:lnSpc>
                <a:spcPct val="150000"/>
              </a:lnSpc>
              <a:buFont typeface="Arial" panose="020B0604020202020204" pitchFamily="34" charset="0"/>
              <a:buChar char="•"/>
            </a:pPr>
            <a:r>
              <a:rPr lang="fr-FR" dirty="0"/>
              <a:t>De l’emplanture au saumon, le point "</a:t>
            </a:r>
            <a:r>
              <a:rPr lang="fr-FR" i="1" dirty="0"/>
              <a:t>P"</a:t>
            </a:r>
            <a:r>
              <a:rPr lang="fr-FR" dirty="0"/>
              <a:t> décrit la ligne des centres de poussée.</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71" y="1726487"/>
            <a:ext cx="4914858" cy="2916037"/>
          </a:xfrm>
          <a:prstGeom prst="rect">
            <a:avLst/>
          </a:prstGeom>
        </p:spPr>
        <p:style>
          <a:lnRef idx="2">
            <a:schemeClr val="dk1"/>
          </a:lnRef>
          <a:fillRef idx="1">
            <a:schemeClr val="lt1"/>
          </a:fillRef>
          <a:effectRef idx="0">
            <a:schemeClr val="dk1"/>
          </a:effectRef>
          <a:fontRef idx="minor">
            <a:schemeClr val="dk1"/>
          </a:fontRef>
        </p:style>
      </p:pic>
      <p:sp>
        <p:nvSpPr>
          <p:cNvPr id="8" name="ZoneTexte 7">
            <a:extLst>
              <a:ext uri="{FF2B5EF4-FFF2-40B4-BE49-F238E27FC236}">
                <a16:creationId xmlns:a16="http://schemas.microsoft.com/office/drawing/2014/main" id="{39396665-9632-A4D1-3B2B-F0C6194327BB}"/>
              </a:ext>
            </a:extLst>
          </p:cNvPr>
          <p:cNvSpPr txBox="1"/>
          <p:nvPr/>
        </p:nvSpPr>
        <p:spPr>
          <a:xfrm>
            <a:off x="3976405" y="1034057"/>
            <a:ext cx="4724249"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Centre de pousse P </a:t>
            </a:r>
          </a:p>
        </p:txBody>
      </p:sp>
    </p:spTree>
    <p:extLst>
      <p:ext uri="{BB962C8B-B14F-4D97-AF65-F5344CB8AC3E}">
        <p14:creationId xmlns:p14="http://schemas.microsoft.com/office/powerpoint/2010/main" val="2403368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6180" y="1312002"/>
            <a:ext cx="5288030" cy="202888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3171571" y="152473"/>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pic>
        <p:nvPicPr>
          <p:cNvPr id="6" name="Imag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3849" y="925453"/>
            <a:ext cx="4631635" cy="226929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87184" y="3732960"/>
            <a:ext cx="4631635" cy="253155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56180" y="3710222"/>
            <a:ext cx="6096000" cy="254236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i="1" dirty="0"/>
              <a:t>F</a:t>
            </a:r>
            <a:r>
              <a:rPr lang="fr-FR" dirty="0"/>
              <a:t>oyer principal de profil:  </a:t>
            </a:r>
          </a:p>
          <a:p>
            <a:pPr algn="just">
              <a:lnSpc>
                <a:spcPct val="150000"/>
              </a:lnSpc>
            </a:pPr>
            <a:r>
              <a:rPr lang="fr-FR" dirty="0"/>
              <a:t>Le moment de la résultante des forces aérodynamiques</a:t>
            </a:r>
          </a:p>
          <a:p>
            <a:pPr marL="285750" indent="434975" algn="just">
              <a:lnSpc>
                <a:spcPct val="150000"/>
              </a:lnSpc>
              <a:buFont typeface="Courier New" panose="02070309020205020404" pitchFamily="49" charset="0"/>
              <a:buChar char="o"/>
            </a:pPr>
            <a:r>
              <a:rPr lang="fr-FR" b="1" dirty="0"/>
              <a:t>indépendant de l’incidence </a:t>
            </a:r>
          </a:p>
          <a:p>
            <a:pPr marL="285750" indent="434975" algn="just">
              <a:lnSpc>
                <a:spcPct val="150000"/>
              </a:lnSpc>
              <a:buFont typeface="Courier New" panose="02070309020205020404" pitchFamily="49" charset="0"/>
              <a:buChar char="o"/>
            </a:pPr>
            <a:r>
              <a:rPr lang="fr-FR" b="1" dirty="0"/>
              <a:t>ne dépend que de la vitesse</a:t>
            </a:r>
            <a:r>
              <a:rPr lang="fr-FR" dirty="0"/>
              <a:t>. </a:t>
            </a:r>
          </a:p>
          <a:p>
            <a:pPr algn="just">
              <a:lnSpc>
                <a:spcPct val="150000"/>
              </a:lnSpc>
            </a:pPr>
            <a:endParaRPr lang="fr-FR" dirty="0"/>
          </a:p>
          <a:p>
            <a:pPr algn="just">
              <a:lnSpc>
                <a:spcPct val="150000"/>
              </a:lnSpc>
            </a:pPr>
            <a:r>
              <a:rPr lang="fr-FR" dirty="0"/>
              <a:t>De l’emplanture au saumon, le point </a:t>
            </a:r>
            <a:r>
              <a:rPr lang="fr-FR" i="1" dirty="0"/>
              <a:t>F</a:t>
            </a:r>
            <a:r>
              <a:rPr lang="fr-FR" dirty="0"/>
              <a:t> décrit la ligne des foyers.</a:t>
            </a:r>
          </a:p>
        </p:txBody>
      </p:sp>
      <p:sp>
        <p:nvSpPr>
          <p:cNvPr id="9" name="ZoneTexte 8">
            <a:extLst>
              <a:ext uri="{FF2B5EF4-FFF2-40B4-BE49-F238E27FC236}">
                <a16:creationId xmlns:a16="http://schemas.microsoft.com/office/drawing/2014/main" id="{EA8D659A-CFF7-9D75-5EA6-D76CE2F45FEA}"/>
              </a:ext>
            </a:extLst>
          </p:cNvPr>
          <p:cNvSpPr txBox="1"/>
          <p:nvPr/>
        </p:nvSpPr>
        <p:spPr>
          <a:xfrm>
            <a:off x="5010912" y="821018"/>
            <a:ext cx="2877312"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a:t>Foyer principal de profil </a:t>
            </a:r>
          </a:p>
        </p:txBody>
      </p:sp>
      <p:sp>
        <p:nvSpPr>
          <p:cNvPr id="11" name="TextBox 10">
            <a:extLst>
              <a:ext uri="{FF2B5EF4-FFF2-40B4-BE49-F238E27FC236}">
                <a16:creationId xmlns:a16="http://schemas.microsoft.com/office/drawing/2014/main" id="{D17828F6-334E-447D-C648-6F10A78C3783}"/>
              </a:ext>
            </a:extLst>
          </p:cNvPr>
          <p:cNvSpPr txBox="1"/>
          <p:nvPr/>
        </p:nvSpPr>
        <p:spPr>
          <a:xfrm>
            <a:off x="7120512" y="6211669"/>
            <a:ext cx="5093002" cy="646331"/>
          </a:xfrm>
          <a:prstGeom prst="rect">
            <a:avLst/>
          </a:prstGeom>
          <a:noFill/>
        </p:spPr>
        <p:txBody>
          <a:bodyPr wrap="square">
            <a:spAutoFit/>
          </a:bodyPr>
          <a:lstStyle/>
          <a:p>
            <a:pPr algn="just"/>
            <a:r>
              <a:rPr lang="fr-FR" dirty="0"/>
              <a:t>Sur les ailes en flèche, la ligne des foyers est décalée par rapport à celle des 25%</a:t>
            </a:r>
          </a:p>
        </p:txBody>
      </p:sp>
      <p:sp>
        <p:nvSpPr>
          <p:cNvPr id="3" name="TextBox 2">
            <a:extLst>
              <a:ext uri="{FF2B5EF4-FFF2-40B4-BE49-F238E27FC236}">
                <a16:creationId xmlns:a16="http://schemas.microsoft.com/office/drawing/2014/main" id="{90FEB751-5659-1FAD-B17A-53CDCD2D981D}"/>
              </a:ext>
            </a:extLst>
          </p:cNvPr>
          <p:cNvSpPr txBox="1"/>
          <p:nvPr/>
        </p:nvSpPr>
        <p:spPr>
          <a:xfrm>
            <a:off x="7120512" y="3145988"/>
            <a:ext cx="4698307" cy="646331"/>
          </a:xfrm>
          <a:prstGeom prst="rect">
            <a:avLst/>
          </a:prstGeom>
          <a:noFill/>
        </p:spPr>
        <p:txBody>
          <a:bodyPr wrap="square">
            <a:spAutoFit/>
          </a:bodyPr>
          <a:lstStyle/>
          <a:p>
            <a:pPr algn="just"/>
            <a:r>
              <a:rPr lang="fr-FR" dirty="0"/>
              <a:t>Sur les ailes droites subsoniques, la ligne des foyers se situe à 25% du bord d’attaque.</a:t>
            </a:r>
          </a:p>
        </p:txBody>
      </p:sp>
    </p:spTree>
    <p:extLst>
      <p:ext uri="{BB962C8B-B14F-4D97-AF65-F5344CB8AC3E}">
        <p14:creationId xmlns:p14="http://schemas.microsoft.com/office/powerpoint/2010/main" val="968079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742869" y="1206926"/>
            <a:ext cx="4652444" cy="1784113"/>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sp>
        <p:nvSpPr>
          <p:cNvPr id="6" name="Rectangle 5"/>
          <p:cNvSpPr/>
          <p:nvPr/>
        </p:nvSpPr>
        <p:spPr>
          <a:xfrm>
            <a:off x="355158" y="1234097"/>
            <a:ext cx="5509194" cy="535531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gn="just">
              <a:buFont typeface="Arial" panose="020B0604020202020204" pitchFamily="34" charset="0"/>
              <a:buChar char="•"/>
            </a:pPr>
            <a:r>
              <a:rPr lang="fr-FR" b="1" dirty="0"/>
              <a:t>Centre élastique E </a:t>
            </a:r>
            <a:r>
              <a:rPr lang="fr-FR" dirty="0"/>
              <a:t>:  le point autour duquel une section d’aile va subir un mouvement de torsion simple par rapport à la section voisine</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De l’emplanture au saumon, le point "</a:t>
            </a:r>
            <a:r>
              <a:rPr lang="fr-FR" i="1" dirty="0"/>
              <a:t>E</a:t>
            </a:r>
            <a:r>
              <a:rPr lang="fr-FR" dirty="0"/>
              <a:t>" décrit la ligne élastique </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C’est un axe géométrique variable en fonction de la forme de l’aile. </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Cet axe est approximativement situé entre 30 et 35% du bord d’attaque pour une aile trapézoïdale.</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La résultante des forces aérodynamiques ne passe généralement pas par l’axe élastique, il en résulte que l’aile est soumise à un moment de torsion variable. </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Ce moment est transmis en partie par des efforts de cisaillement dans la périphérie de la section.</a:t>
            </a:r>
          </a:p>
        </p:txBody>
      </p:sp>
      <p:pic>
        <p:nvPicPr>
          <p:cNvPr id="7" name="Imag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2869" y="3210768"/>
            <a:ext cx="4652444" cy="312385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8" name="ZoneTexte 7">
            <a:extLst>
              <a:ext uri="{FF2B5EF4-FFF2-40B4-BE49-F238E27FC236}">
                <a16:creationId xmlns:a16="http://schemas.microsoft.com/office/drawing/2014/main" id="{D996D090-4FD2-702F-22BB-BCB4421E4830}"/>
              </a:ext>
            </a:extLst>
          </p:cNvPr>
          <p:cNvSpPr txBox="1"/>
          <p:nvPr/>
        </p:nvSpPr>
        <p:spPr>
          <a:xfrm>
            <a:off x="5437632" y="864765"/>
            <a:ext cx="1780032" cy="369332"/>
          </a:xfrm>
          <a:prstGeom prst="rect">
            <a:avLst/>
          </a:prstGeom>
          <a:noFill/>
        </p:spPr>
        <p:txBody>
          <a:bodyPr wrap="square">
            <a:spAutoFit/>
          </a:bodyPr>
          <a:lstStyle/>
          <a:p>
            <a:r>
              <a:rPr lang="fr-FR" dirty="0"/>
              <a:t>Centre élastique</a:t>
            </a:r>
          </a:p>
        </p:txBody>
      </p:sp>
    </p:spTree>
    <p:extLst>
      <p:ext uri="{BB962C8B-B14F-4D97-AF65-F5344CB8AC3E}">
        <p14:creationId xmlns:p14="http://schemas.microsoft.com/office/powerpoint/2010/main" val="116681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24230" y="225977"/>
            <a:ext cx="2143539" cy="688423"/>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fr-FR" sz="3600" dirty="0"/>
              <a:t>Plan</a:t>
            </a:r>
          </a:p>
        </p:txBody>
      </p:sp>
      <p:graphicFrame>
        <p:nvGraphicFramePr>
          <p:cNvPr id="3" name="Tableau 2">
            <a:extLst>
              <a:ext uri="{FF2B5EF4-FFF2-40B4-BE49-F238E27FC236}">
                <a16:creationId xmlns:a16="http://schemas.microsoft.com/office/drawing/2014/main" id="{64D958BD-00BC-0429-BD04-EA6033817C42}"/>
              </a:ext>
            </a:extLst>
          </p:cNvPr>
          <p:cNvGraphicFramePr>
            <a:graphicFrameLocks noGrp="1"/>
          </p:cNvGraphicFramePr>
          <p:nvPr>
            <p:extLst>
              <p:ext uri="{D42A27DB-BD31-4B8C-83A1-F6EECF244321}">
                <p14:modId xmlns:p14="http://schemas.microsoft.com/office/powerpoint/2010/main" val="3034808952"/>
              </p:ext>
            </p:extLst>
          </p:nvPr>
        </p:nvGraphicFramePr>
        <p:xfrm>
          <a:off x="2694432" y="1926336"/>
          <a:ext cx="6083808" cy="1885950"/>
        </p:xfrm>
        <a:graphic>
          <a:graphicData uri="http://schemas.openxmlformats.org/drawingml/2006/table">
            <a:tbl>
              <a:tblPr>
                <a:tableStyleId>{5C22544A-7EE6-4342-B048-85BDC9FD1C3A}</a:tableStyleId>
              </a:tblPr>
              <a:tblGrid>
                <a:gridCol w="6083808">
                  <a:extLst>
                    <a:ext uri="{9D8B030D-6E8A-4147-A177-3AD203B41FA5}">
                      <a16:colId xmlns:a16="http://schemas.microsoft.com/office/drawing/2014/main" val="1098152074"/>
                    </a:ext>
                  </a:extLst>
                </a:gridCol>
              </a:tblGrid>
              <a:tr h="190500">
                <a:tc>
                  <a:txBody>
                    <a:bodyPr/>
                    <a:lstStyle/>
                    <a:p>
                      <a:pPr algn="just" fontAlgn="ctr"/>
                      <a:r>
                        <a:rPr lang="fr-FR" sz="2000" u="none" strike="noStrike" dirty="0">
                          <a:effectLst/>
                        </a:rPr>
                        <a:t>1- Efforts appliqués à la voilure en vol et au sol</a:t>
                      </a:r>
                      <a:endParaRPr lang="fr-FR" sz="2000" b="0" i="0" u="none" strike="noStrike" dirty="0">
                        <a:solidFill>
                          <a:srgbClr val="000000"/>
                        </a:solidFill>
                        <a:effectLst/>
                        <a:latin typeface="Wingdings" panose="05000000000000000000" pitchFamily="2" charset="2"/>
                      </a:endParaRPr>
                    </a:p>
                  </a:txBody>
                  <a:tcPr marL="9525" marR="9525" marT="9525" marB="0" anchor="ctr"/>
                </a:tc>
                <a:extLst>
                  <a:ext uri="{0D108BD9-81ED-4DB2-BD59-A6C34878D82A}">
                    <a16:rowId xmlns:a16="http://schemas.microsoft.com/office/drawing/2014/main" val="1225934941"/>
                  </a:ext>
                </a:extLst>
              </a:tr>
              <a:tr h="190500">
                <a:tc>
                  <a:txBody>
                    <a:bodyPr/>
                    <a:lstStyle/>
                    <a:p>
                      <a:pPr algn="just" fontAlgn="ctr"/>
                      <a:r>
                        <a:rPr lang="fr-FR" sz="2000" u="none" strike="noStrike" dirty="0">
                          <a:effectLst/>
                        </a:rPr>
                        <a:t>2- Structure et modes de construction</a:t>
                      </a:r>
                      <a:endParaRPr lang="fr-FR" sz="2000" b="0" i="0" u="none" strike="noStrike" dirty="0">
                        <a:solidFill>
                          <a:srgbClr val="000000"/>
                        </a:solidFill>
                        <a:effectLst/>
                        <a:latin typeface="Wingdings" panose="05000000000000000000" pitchFamily="2" charset="2"/>
                      </a:endParaRPr>
                    </a:p>
                  </a:txBody>
                  <a:tcPr marL="9525" marR="9525" marT="9525" marB="0" anchor="ctr"/>
                </a:tc>
                <a:extLst>
                  <a:ext uri="{0D108BD9-81ED-4DB2-BD59-A6C34878D82A}">
                    <a16:rowId xmlns:a16="http://schemas.microsoft.com/office/drawing/2014/main" val="3605845413"/>
                  </a:ext>
                </a:extLst>
              </a:tr>
              <a:tr h="190500">
                <a:tc>
                  <a:txBody>
                    <a:bodyPr/>
                    <a:lstStyle/>
                    <a:p>
                      <a:pPr algn="just" fontAlgn="ctr"/>
                      <a:r>
                        <a:rPr lang="fr-FR" sz="2000" u="none" strike="noStrike" dirty="0">
                          <a:effectLst/>
                        </a:rPr>
                        <a:t>3- Dispositifs hypersustentateurs (fonctionnement).</a:t>
                      </a:r>
                      <a:endParaRPr lang="fr-FR" sz="2000" b="0" i="0" u="none" strike="noStrike" dirty="0">
                        <a:solidFill>
                          <a:srgbClr val="000000"/>
                        </a:solidFill>
                        <a:effectLst/>
                        <a:latin typeface="Wingdings" panose="05000000000000000000" pitchFamily="2" charset="2"/>
                      </a:endParaRPr>
                    </a:p>
                  </a:txBody>
                  <a:tcPr marL="9525" marR="9525" marT="9525" marB="0" anchor="ctr"/>
                </a:tc>
                <a:extLst>
                  <a:ext uri="{0D108BD9-81ED-4DB2-BD59-A6C34878D82A}">
                    <a16:rowId xmlns:a16="http://schemas.microsoft.com/office/drawing/2014/main" val="1102126970"/>
                  </a:ext>
                </a:extLst>
              </a:tr>
              <a:tr h="190500">
                <a:tc>
                  <a:txBody>
                    <a:bodyPr/>
                    <a:lstStyle/>
                    <a:p>
                      <a:pPr algn="just" fontAlgn="ctr"/>
                      <a:r>
                        <a:rPr lang="fr-FR" sz="2000" u="none" strike="noStrike" dirty="0">
                          <a:effectLst/>
                        </a:rPr>
                        <a:t>4- Freins aérodynamiques (fonctionnement).</a:t>
                      </a:r>
                      <a:endParaRPr lang="fr-FR" sz="2000" b="0" i="0" u="none" strike="noStrike" dirty="0">
                        <a:solidFill>
                          <a:srgbClr val="000000"/>
                        </a:solidFill>
                        <a:effectLst/>
                        <a:latin typeface="Wingdings" panose="05000000000000000000" pitchFamily="2" charset="2"/>
                      </a:endParaRPr>
                    </a:p>
                  </a:txBody>
                  <a:tcPr marL="9525" marR="9525" marT="9525" marB="0" anchor="ctr"/>
                </a:tc>
                <a:extLst>
                  <a:ext uri="{0D108BD9-81ED-4DB2-BD59-A6C34878D82A}">
                    <a16:rowId xmlns:a16="http://schemas.microsoft.com/office/drawing/2014/main" val="2813572811"/>
                  </a:ext>
                </a:extLst>
              </a:tr>
              <a:tr h="190500">
                <a:tc>
                  <a:txBody>
                    <a:bodyPr/>
                    <a:lstStyle/>
                    <a:p>
                      <a:pPr algn="just" fontAlgn="ctr"/>
                      <a:r>
                        <a:rPr lang="fr-FR" sz="2000" u="none" strike="noStrike" dirty="0">
                          <a:effectLst/>
                        </a:rPr>
                        <a:t>5- Les vibrations : leurs causes, leurs conséquences</a:t>
                      </a:r>
                      <a:endParaRPr lang="fr-FR" sz="2000" b="0" i="0" u="none" strike="noStrike" dirty="0">
                        <a:solidFill>
                          <a:srgbClr val="000000"/>
                        </a:solidFill>
                        <a:effectLst/>
                        <a:latin typeface="Wingdings" panose="05000000000000000000" pitchFamily="2" charset="2"/>
                      </a:endParaRPr>
                    </a:p>
                  </a:txBody>
                  <a:tcPr marL="9525" marR="9525" marT="9525" marB="0" anchor="ctr"/>
                </a:tc>
                <a:extLst>
                  <a:ext uri="{0D108BD9-81ED-4DB2-BD59-A6C34878D82A}">
                    <a16:rowId xmlns:a16="http://schemas.microsoft.com/office/drawing/2014/main" val="4008961985"/>
                  </a:ext>
                </a:extLst>
              </a:tr>
              <a:tr h="200025">
                <a:tc>
                  <a:txBody>
                    <a:bodyPr/>
                    <a:lstStyle/>
                    <a:p>
                      <a:pPr algn="just" fontAlgn="ctr"/>
                      <a:r>
                        <a:rPr lang="fr-FR" sz="2000" u="none" strike="noStrike" dirty="0">
                          <a:effectLst/>
                        </a:rPr>
                        <a:t>6- Notions de flottement.</a:t>
                      </a:r>
                      <a:endParaRPr lang="fr-FR" sz="2000" b="0" i="0" u="none" strike="noStrike" dirty="0">
                        <a:solidFill>
                          <a:srgbClr val="000000"/>
                        </a:solidFill>
                        <a:effectLst/>
                        <a:latin typeface="Wingdings" panose="05000000000000000000" pitchFamily="2" charset="2"/>
                      </a:endParaRPr>
                    </a:p>
                  </a:txBody>
                  <a:tcPr marL="9525" marR="9525" marT="9525" marB="0" anchor="ctr"/>
                </a:tc>
                <a:extLst>
                  <a:ext uri="{0D108BD9-81ED-4DB2-BD59-A6C34878D82A}">
                    <a16:rowId xmlns:a16="http://schemas.microsoft.com/office/drawing/2014/main" val="2633213190"/>
                  </a:ext>
                </a:extLst>
              </a:tr>
            </a:tbl>
          </a:graphicData>
        </a:graphic>
      </p:graphicFrame>
    </p:spTree>
    <p:extLst>
      <p:ext uri="{BB962C8B-B14F-4D97-AF65-F5344CB8AC3E}">
        <p14:creationId xmlns:p14="http://schemas.microsoft.com/office/powerpoint/2010/main" val="3753994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p:cNvGrpSpPr/>
          <p:nvPr/>
        </p:nvGrpSpPr>
        <p:grpSpPr>
          <a:xfrm>
            <a:off x="4529430" y="3222945"/>
            <a:ext cx="943255" cy="1637282"/>
            <a:chOff x="3266525" y="3150235"/>
            <a:chExt cx="786046" cy="1364402"/>
          </a:xfrm>
        </p:grpSpPr>
        <p:cxnSp>
          <p:nvCxnSpPr>
            <p:cNvPr id="11" name="Connecteur droit avec flèche 10"/>
            <p:cNvCxnSpPr/>
            <p:nvPr/>
          </p:nvCxnSpPr>
          <p:spPr>
            <a:xfrm flipH="1">
              <a:off x="3372982" y="3150235"/>
              <a:ext cx="679589" cy="1170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 Box 12"/>
            <p:cNvSpPr txBox="1">
              <a:spLocks noChangeArrowheads="1"/>
            </p:cNvSpPr>
            <p:nvPr/>
          </p:nvSpPr>
          <p:spPr bwMode="auto">
            <a:xfrm>
              <a:off x="3266525" y="4235237"/>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x</a:t>
              </a:r>
              <a:endParaRPr lang="fr-FR" altLang="fr-FR" sz="2160" dirty="0">
                <a:latin typeface="Arial" panose="020B0604020202020204" pitchFamily="34" charset="0"/>
              </a:endParaRPr>
            </a:p>
          </p:txBody>
        </p:sp>
      </p:grpSp>
      <p:grpSp>
        <p:nvGrpSpPr>
          <p:cNvPr id="3" name="Group 2">
            <a:extLst>
              <a:ext uri="{FF2B5EF4-FFF2-40B4-BE49-F238E27FC236}">
                <a16:creationId xmlns:a16="http://schemas.microsoft.com/office/drawing/2014/main" id="{EDC86709-6CA7-CCC2-0F9E-BC26F370A5CE}"/>
              </a:ext>
            </a:extLst>
          </p:cNvPr>
          <p:cNvGrpSpPr/>
          <p:nvPr/>
        </p:nvGrpSpPr>
        <p:grpSpPr>
          <a:xfrm>
            <a:off x="2941320" y="2460468"/>
            <a:ext cx="6752718" cy="2185302"/>
            <a:chOff x="2909443" y="2468564"/>
            <a:chExt cx="6752718" cy="2185302"/>
          </a:xfrm>
        </p:grpSpPr>
        <p:grpSp>
          <p:nvGrpSpPr>
            <p:cNvPr id="26" name="Groupe 25"/>
            <p:cNvGrpSpPr/>
            <p:nvPr/>
          </p:nvGrpSpPr>
          <p:grpSpPr>
            <a:xfrm>
              <a:off x="5466588" y="3229802"/>
              <a:ext cx="361720" cy="1424064"/>
              <a:chOff x="4047490" y="3155950"/>
              <a:chExt cx="301433" cy="1186720"/>
            </a:xfrm>
          </p:grpSpPr>
          <p:cxnSp>
            <p:nvCxnSpPr>
              <p:cNvPr id="15" name="Connecteur droit avec flèche 14"/>
              <p:cNvCxnSpPr/>
              <p:nvPr/>
            </p:nvCxnSpPr>
            <p:spPr>
              <a:xfrm flipH="1">
                <a:off x="4047490" y="3155950"/>
                <a:ext cx="5080" cy="118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 Box 11"/>
              <p:cNvSpPr txBox="1">
                <a:spLocks noChangeArrowheads="1"/>
              </p:cNvSpPr>
              <p:nvPr/>
            </p:nvSpPr>
            <p:spPr bwMode="auto">
              <a:xfrm>
                <a:off x="4052060" y="3887504"/>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z</a:t>
                </a:r>
                <a:endParaRPr lang="fr-FR" altLang="fr-FR" sz="2160" dirty="0">
                  <a:latin typeface="Arial" panose="020B0604020202020204" pitchFamily="34" charset="0"/>
                </a:endParaRPr>
              </a:p>
            </p:txBody>
          </p:sp>
        </p:grpSp>
        <p:sp>
          <p:nvSpPr>
            <p:cNvPr id="4" name="Forme libre 3"/>
            <p:cNvSpPr/>
            <p:nvPr/>
          </p:nvSpPr>
          <p:spPr>
            <a:xfrm>
              <a:off x="3005329" y="2579054"/>
              <a:ext cx="5468874" cy="1344168"/>
            </a:xfrm>
            <a:custGeom>
              <a:avLst/>
              <a:gdLst>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667649 w 4555056"/>
                <a:gd name="connsiteY8" fmla="*/ 55266 h 1120392"/>
                <a:gd name="connsiteX9" fmla="*/ 3873640 w 4555056"/>
                <a:gd name="connsiteY9" fmla="*/ 55266 h 1120392"/>
                <a:gd name="connsiteX10" fmla="*/ 4114800 w 4555056"/>
                <a:gd name="connsiteY10" fmla="*/ 85411 h 1120392"/>
                <a:gd name="connsiteX11" fmla="*/ 4275574 w 4555056"/>
                <a:gd name="connsiteY11" fmla="*/ 110532 h 1120392"/>
                <a:gd name="connsiteX12" fmla="*/ 4360985 w 4555056"/>
                <a:gd name="connsiteY12" fmla="*/ 130629 h 1120392"/>
                <a:gd name="connsiteX13" fmla="*/ 4456444 w 4555056"/>
                <a:gd name="connsiteY13" fmla="*/ 170822 h 1120392"/>
                <a:gd name="connsiteX14" fmla="*/ 4516734 w 4555056"/>
                <a:gd name="connsiteY14" fmla="*/ 251209 h 1120392"/>
                <a:gd name="connsiteX15" fmla="*/ 4551904 w 4555056"/>
                <a:gd name="connsiteY15" fmla="*/ 401934 h 1120392"/>
                <a:gd name="connsiteX16" fmla="*/ 4436347 w 4555056"/>
                <a:gd name="connsiteY16" fmla="*/ 628022 h 1120392"/>
                <a:gd name="connsiteX17" fmla="*/ 4165042 w 4555056"/>
                <a:gd name="connsiteY17" fmla="*/ 849086 h 1120392"/>
                <a:gd name="connsiteX18" fmla="*/ 3918857 w 4555056"/>
                <a:gd name="connsiteY18" fmla="*/ 949570 h 1120392"/>
                <a:gd name="connsiteX19" fmla="*/ 3722915 w 4555056"/>
                <a:gd name="connsiteY19" fmla="*/ 999811 h 1120392"/>
                <a:gd name="connsiteX20" fmla="*/ 3476730 w 4555056"/>
                <a:gd name="connsiteY20" fmla="*/ 1050053 h 1120392"/>
                <a:gd name="connsiteX21" fmla="*/ 3255666 w 4555056"/>
                <a:gd name="connsiteY21" fmla="*/ 1075174 h 1120392"/>
                <a:gd name="connsiteX22" fmla="*/ 3039627 w 4555056"/>
                <a:gd name="connsiteY22" fmla="*/ 1100295 h 1120392"/>
                <a:gd name="connsiteX23" fmla="*/ 2783394 w 4555056"/>
                <a:gd name="connsiteY23" fmla="*/ 1110343 h 1120392"/>
                <a:gd name="connsiteX24" fmla="*/ 2456822 w 4555056"/>
                <a:gd name="connsiteY24" fmla="*/ 1115367 h 1120392"/>
                <a:gd name="connsiteX25" fmla="*/ 2069961 w 4555056"/>
                <a:gd name="connsiteY25" fmla="*/ 1120392 h 1120392"/>
                <a:gd name="connsiteX26" fmla="*/ 1657978 w 4555056"/>
                <a:gd name="connsiteY26" fmla="*/ 1115367 h 1120392"/>
                <a:gd name="connsiteX27" fmla="*/ 1045029 w 4555056"/>
                <a:gd name="connsiteY27" fmla="*/ 1110343 h 1120392"/>
                <a:gd name="connsiteX28" fmla="*/ 703385 w 4555056"/>
                <a:gd name="connsiteY28" fmla="*/ 1115367 h 1120392"/>
                <a:gd name="connsiteX29" fmla="*/ 185895 w 4555056"/>
                <a:gd name="connsiteY29" fmla="*/ 1110343 h 1120392"/>
                <a:gd name="connsiteX30" fmla="*/ 0 w 4555056"/>
                <a:gd name="connsiteY30" fmla="*/ 1110343 h 1120392"/>
                <a:gd name="connsiteX31" fmla="*/ 0 w 4555056"/>
                <a:gd name="connsiteY31"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617405 w 4555056"/>
                <a:gd name="connsiteY8" fmla="*/ 50240 h 1120392"/>
                <a:gd name="connsiteX9" fmla="*/ 3873640 w 4555056"/>
                <a:gd name="connsiteY9" fmla="*/ 55266 h 1120392"/>
                <a:gd name="connsiteX10" fmla="*/ 4114800 w 4555056"/>
                <a:gd name="connsiteY10" fmla="*/ 85411 h 1120392"/>
                <a:gd name="connsiteX11" fmla="*/ 4275574 w 4555056"/>
                <a:gd name="connsiteY11" fmla="*/ 110532 h 1120392"/>
                <a:gd name="connsiteX12" fmla="*/ 4360985 w 4555056"/>
                <a:gd name="connsiteY12" fmla="*/ 130629 h 1120392"/>
                <a:gd name="connsiteX13" fmla="*/ 4456444 w 4555056"/>
                <a:gd name="connsiteY13" fmla="*/ 170822 h 1120392"/>
                <a:gd name="connsiteX14" fmla="*/ 4516734 w 4555056"/>
                <a:gd name="connsiteY14" fmla="*/ 251209 h 1120392"/>
                <a:gd name="connsiteX15" fmla="*/ 4551904 w 4555056"/>
                <a:gd name="connsiteY15" fmla="*/ 401934 h 1120392"/>
                <a:gd name="connsiteX16" fmla="*/ 4436347 w 4555056"/>
                <a:gd name="connsiteY16" fmla="*/ 628022 h 1120392"/>
                <a:gd name="connsiteX17" fmla="*/ 4165042 w 4555056"/>
                <a:gd name="connsiteY17" fmla="*/ 849086 h 1120392"/>
                <a:gd name="connsiteX18" fmla="*/ 3918857 w 4555056"/>
                <a:gd name="connsiteY18" fmla="*/ 949570 h 1120392"/>
                <a:gd name="connsiteX19" fmla="*/ 3722915 w 4555056"/>
                <a:gd name="connsiteY19" fmla="*/ 999811 h 1120392"/>
                <a:gd name="connsiteX20" fmla="*/ 3476730 w 4555056"/>
                <a:gd name="connsiteY20" fmla="*/ 1050053 h 1120392"/>
                <a:gd name="connsiteX21" fmla="*/ 3255666 w 4555056"/>
                <a:gd name="connsiteY21" fmla="*/ 1075174 h 1120392"/>
                <a:gd name="connsiteX22" fmla="*/ 3039627 w 4555056"/>
                <a:gd name="connsiteY22" fmla="*/ 1100295 h 1120392"/>
                <a:gd name="connsiteX23" fmla="*/ 2783394 w 4555056"/>
                <a:gd name="connsiteY23" fmla="*/ 1110343 h 1120392"/>
                <a:gd name="connsiteX24" fmla="*/ 2456822 w 4555056"/>
                <a:gd name="connsiteY24" fmla="*/ 1115367 h 1120392"/>
                <a:gd name="connsiteX25" fmla="*/ 2069961 w 4555056"/>
                <a:gd name="connsiteY25" fmla="*/ 1120392 h 1120392"/>
                <a:gd name="connsiteX26" fmla="*/ 1657978 w 4555056"/>
                <a:gd name="connsiteY26" fmla="*/ 1115367 h 1120392"/>
                <a:gd name="connsiteX27" fmla="*/ 1045029 w 4555056"/>
                <a:gd name="connsiteY27" fmla="*/ 1110343 h 1120392"/>
                <a:gd name="connsiteX28" fmla="*/ 703385 w 4555056"/>
                <a:gd name="connsiteY28" fmla="*/ 1115367 h 1120392"/>
                <a:gd name="connsiteX29" fmla="*/ 185895 w 4555056"/>
                <a:gd name="connsiteY29" fmla="*/ 1110343 h 1120392"/>
                <a:gd name="connsiteX30" fmla="*/ 0 w 4555056"/>
                <a:gd name="connsiteY30" fmla="*/ 1110343 h 1120392"/>
                <a:gd name="connsiteX31" fmla="*/ 0 w 4555056"/>
                <a:gd name="connsiteY31"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873640 w 4555056"/>
                <a:gd name="connsiteY8" fmla="*/ 55266 h 1120392"/>
                <a:gd name="connsiteX9" fmla="*/ 4114800 w 4555056"/>
                <a:gd name="connsiteY9" fmla="*/ 85411 h 1120392"/>
                <a:gd name="connsiteX10" fmla="*/ 4275574 w 4555056"/>
                <a:gd name="connsiteY10" fmla="*/ 110532 h 1120392"/>
                <a:gd name="connsiteX11" fmla="*/ 4360985 w 4555056"/>
                <a:gd name="connsiteY11" fmla="*/ 130629 h 1120392"/>
                <a:gd name="connsiteX12" fmla="*/ 4456444 w 4555056"/>
                <a:gd name="connsiteY12" fmla="*/ 170822 h 1120392"/>
                <a:gd name="connsiteX13" fmla="*/ 4516734 w 4555056"/>
                <a:gd name="connsiteY13" fmla="*/ 251209 h 1120392"/>
                <a:gd name="connsiteX14" fmla="*/ 4551904 w 4555056"/>
                <a:gd name="connsiteY14" fmla="*/ 401934 h 1120392"/>
                <a:gd name="connsiteX15" fmla="*/ 4436347 w 4555056"/>
                <a:gd name="connsiteY15" fmla="*/ 628022 h 1120392"/>
                <a:gd name="connsiteX16" fmla="*/ 4165042 w 4555056"/>
                <a:gd name="connsiteY16" fmla="*/ 849086 h 1120392"/>
                <a:gd name="connsiteX17" fmla="*/ 3918857 w 4555056"/>
                <a:gd name="connsiteY17" fmla="*/ 949570 h 1120392"/>
                <a:gd name="connsiteX18" fmla="*/ 3722915 w 4555056"/>
                <a:gd name="connsiteY18" fmla="*/ 999811 h 1120392"/>
                <a:gd name="connsiteX19" fmla="*/ 3476730 w 4555056"/>
                <a:gd name="connsiteY19" fmla="*/ 1050053 h 1120392"/>
                <a:gd name="connsiteX20" fmla="*/ 3255666 w 4555056"/>
                <a:gd name="connsiteY20" fmla="*/ 1075174 h 1120392"/>
                <a:gd name="connsiteX21" fmla="*/ 3039627 w 4555056"/>
                <a:gd name="connsiteY21" fmla="*/ 1100295 h 1120392"/>
                <a:gd name="connsiteX22" fmla="*/ 2783394 w 4555056"/>
                <a:gd name="connsiteY22" fmla="*/ 1110343 h 1120392"/>
                <a:gd name="connsiteX23" fmla="*/ 2456822 w 4555056"/>
                <a:gd name="connsiteY23" fmla="*/ 1115367 h 1120392"/>
                <a:gd name="connsiteX24" fmla="*/ 2069961 w 4555056"/>
                <a:gd name="connsiteY24" fmla="*/ 1120392 h 1120392"/>
                <a:gd name="connsiteX25" fmla="*/ 1657978 w 4555056"/>
                <a:gd name="connsiteY25" fmla="*/ 1115367 h 1120392"/>
                <a:gd name="connsiteX26" fmla="*/ 1045029 w 4555056"/>
                <a:gd name="connsiteY26" fmla="*/ 1110343 h 1120392"/>
                <a:gd name="connsiteX27" fmla="*/ 703385 w 4555056"/>
                <a:gd name="connsiteY27" fmla="*/ 1115367 h 1120392"/>
                <a:gd name="connsiteX28" fmla="*/ 185895 w 4555056"/>
                <a:gd name="connsiteY28" fmla="*/ 1110343 h 1120392"/>
                <a:gd name="connsiteX29" fmla="*/ 0 w 4555056"/>
                <a:gd name="connsiteY29" fmla="*/ 1110343 h 1120392"/>
                <a:gd name="connsiteX30" fmla="*/ 0 w 4555056"/>
                <a:gd name="connsiteY30"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461660 w 4555056"/>
                <a:gd name="connsiteY7" fmla="*/ 30145 h 1120392"/>
                <a:gd name="connsiteX8" fmla="*/ 3873640 w 4555056"/>
                <a:gd name="connsiteY8" fmla="*/ 55266 h 1120392"/>
                <a:gd name="connsiteX9" fmla="*/ 4114800 w 4555056"/>
                <a:gd name="connsiteY9" fmla="*/ 85411 h 1120392"/>
                <a:gd name="connsiteX10" fmla="*/ 4275574 w 4555056"/>
                <a:gd name="connsiteY10" fmla="*/ 110532 h 1120392"/>
                <a:gd name="connsiteX11" fmla="*/ 4360985 w 4555056"/>
                <a:gd name="connsiteY11" fmla="*/ 130629 h 1120392"/>
                <a:gd name="connsiteX12" fmla="*/ 4456444 w 4555056"/>
                <a:gd name="connsiteY12" fmla="*/ 170822 h 1120392"/>
                <a:gd name="connsiteX13" fmla="*/ 4516734 w 4555056"/>
                <a:gd name="connsiteY13" fmla="*/ 251209 h 1120392"/>
                <a:gd name="connsiteX14" fmla="*/ 4551904 w 4555056"/>
                <a:gd name="connsiteY14" fmla="*/ 401934 h 1120392"/>
                <a:gd name="connsiteX15" fmla="*/ 4436347 w 4555056"/>
                <a:gd name="connsiteY15" fmla="*/ 628022 h 1120392"/>
                <a:gd name="connsiteX16" fmla="*/ 4165042 w 4555056"/>
                <a:gd name="connsiteY16" fmla="*/ 849086 h 1120392"/>
                <a:gd name="connsiteX17" fmla="*/ 3918857 w 4555056"/>
                <a:gd name="connsiteY17" fmla="*/ 949570 h 1120392"/>
                <a:gd name="connsiteX18" fmla="*/ 3722915 w 4555056"/>
                <a:gd name="connsiteY18" fmla="*/ 999811 h 1120392"/>
                <a:gd name="connsiteX19" fmla="*/ 3476730 w 4555056"/>
                <a:gd name="connsiteY19" fmla="*/ 1050053 h 1120392"/>
                <a:gd name="connsiteX20" fmla="*/ 3255666 w 4555056"/>
                <a:gd name="connsiteY20" fmla="*/ 1075174 h 1120392"/>
                <a:gd name="connsiteX21" fmla="*/ 3039627 w 4555056"/>
                <a:gd name="connsiteY21" fmla="*/ 1100295 h 1120392"/>
                <a:gd name="connsiteX22" fmla="*/ 2783394 w 4555056"/>
                <a:gd name="connsiteY22" fmla="*/ 1110343 h 1120392"/>
                <a:gd name="connsiteX23" fmla="*/ 2456822 w 4555056"/>
                <a:gd name="connsiteY23" fmla="*/ 1115367 h 1120392"/>
                <a:gd name="connsiteX24" fmla="*/ 2069961 w 4555056"/>
                <a:gd name="connsiteY24" fmla="*/ 1120392 h 1120392"/>
                <a:gd name="connsiteX25" fmla="*/ 1657978 w 4555056"/>
                <a:gd name="connsiteY25" fmla="*/ 1115367 h 1120392"/>
                <a:gd name="connsiteX26" fmla="*/ 1045029 w 4555056"/>
                <a:gd name="connsiteY26" fmla="*/ 1110343 h 1120392"/>
                <a:gd name="connsiteX27" fmla="*/ 703385 w 4555056"/>
                <a:gd name="connsiteY27" fmla="*/ 1115367 h 1120392"/>
                <a:gd name="connsiteX28" fmla="*/ 185895 w 4555056"/>
                <a:gd name="connsiteY28" fmla="*/ 1110343 h 1120392"/>
                <a:gd name="connsiteX29" fmla="*/ 0 w 4555056"/>
                <a:gd name="connsiteY29" fmla="*/ 1110343 h 1120392"/>
                <a:gd name="connsiteX30" fmla="*/ 0 w 4555056"/>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903974 w 4557718"/>
                <a:gd name="connsiteY4" fmla="*/ 10049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883875 w 4557718"/>
                <a:gd name="connsiteY4" fmla="*/ 0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873826 w 4557718"/>
                <a:gd name="connsiteY4" fmla="*/ 0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57718" h="1120392">
                  <a:moveTo>
                    <a:pt x="778747" y="0"/>
                  </a:moveTo>
                  <a:lnTo>
                    <a:pt x="1683099" y="0"/>
                  </a:lnTo>
                  <a:lnTo>
                    <a:pt x="2431701" y="0"/>
                  </a:lnTo>
                  <a:lnTo>
                    <a:pt x="2713055" y="0"/>
                  </a:lnTo>
                  <a:lnTo>
                    <a:pt x="2873826" y="0"/>
                  </a:lnTo>
                  <a:cubicBezTo>
                    <a:pt x="2929092" y="838"/>
                    <a:pt x="2990222" y="2513"/>
                    <a:pt x="3044651" y="5025"/>
                  </a:cubicBezTo>
                  <a:cubicBezTo>
                    <a:pt x="3099080" y="7537"/>
                    <a:pt x="3130899" y="10886"/>
                    <a:pt x="3200400" y="15073"/>
                  </a:cubicBezTo>
                  <a:lnTo>
                    <a:pt x="3461660" y="30145"/>
                  </a:lnTo>
                  <a:lnTo>
                    <a:pt x="3873640" y="55266"/>
                  </a:lnTo>
                  <a:cubicBezTo>
                    <a:pt x="3982497" y="64477"/>
                    <a:pt x="4047811" y="76200"/>
                    <a:pt x="4114800" y="85411"/>
                  </a:cubicBezTo>
                  <a:cubicBezTo>
                    <a:pt x="4181789" y="94622"/>
                    <a:pt x="4234543" y="102996"/>
                    <a:pt x="4275574" y="110532"/>
                  </a:cubicBezTo>
                  <a:cubicBezTo>
                    <a:pt x="4316605" y="118068"/>
                    <a:pt x="4330840" y="120581"/>
                    <a:pt x="4360985" y="130629"/>
                  </a:cubicBezTo>
                  <a:cubicBezTo>
                    <a:pt x="4391130" y="140677"/>
                    <a:pt x="4427974" y="145700"/>
                    <a:pt x="4456444" y="170822"/>
                  </a:cubicBezTo>
                  <a:cubicBezTo>
                    <a:pt x="4484914" y="195944"/>
                    <a:pt x="4515897" y="242842"/>
                    <a:pt x="4531807" y="281361"/>
                  </a:cubicBezTo>
                  <a:cubicBezTo>
                    <a:pt x="4547717" y="319880"/>
                    <a:pt x="4567814" y="344157"/>
                    <a:pt x="4551904" y="401934"/>
                  </a:cubicBezTo>
                  <a:cubicBezTo>
                    <a:pt x="4535994" y="459711"/>
                    <a:pt x="4500824" y="553497"/>
                    <a:pt x="4436347" y="628022"/>
                  </a:cubicBezTo>
                  <a:cubicBezTo>
                    <a:pt x="4371870" y="702547"/>
                    <a:pt x="4251290" y="795495"/>
                    <a:pt x="4165042" y="849086"/>
                  </a:cubicBezTo>
                  <a:cubicBezTo>
                    <a:pt x="4078794" y="902677"/>
                    <a:pt x="3992545" y="924449"/>
                    <a:pt x="3918857" y="949570"/>
                  </a:cubicBezTo>
                  <a:cubicBezTo>
                    <a:pt x="3845169" y="974691"/>
                    <a:pt x="3796603" y="983064"/>
                    <a:pt x="3722915" y="999811"/>
                  </a:cubicBezTo>
                  <a:cubicBezTo>
                    <a:pt x="3649227" y="1016558"/>
                    <a:pt x="3554605" y="1037493"/>
                    <a:pt x="3476730" y="1050053"/>
                  </a:cubicBezTo>
                  <a:cubicBezTo>
                    <a:pt x="3398855" y="1062613"/>
                    <a:pt x="3255666" y="1075174"/>
                    <a:pt x="3255666" y="1075174"/>
                  </a:cubicBezTo>
                  <a:cubicBezTo>
                    <a:pt x="3182816" y="1083548"/>
                    <a:pt x="3118339" y="1094434"/>
                    <a:pt x="3039627" y="1100295"/>
                  </a:cubicBezTo>
                  <a:cubicBezTo>
                    <a:pt x="2960915" y="1106157"/>
                    <a:pt x="2880528" y="1107831"/>
                    <a:pt x="2783394" y="1110343"/>
                  </a:cubicBezTo>
                  <a:cubicBezTo>
                    <a:pt x="2686260" y="1112855"/>
                    <a:pt x="2456822" y="1115367"/>
                    <a:pt x="2456822" y="1115367"/>
                  </a:cubicBezTo>
                  <a:lnTo>
                    <a:pt x="2069961" y="1120392"/>
                  </a:lnTo>
                  <a:cubicBezTo>
                    <a:pt x="1936820" y="1120392"/>
                    <a:pt x="1657978" y="1115367"/>
                    <a:pt x="1657978" y="1115367"/>
                  </a:cubicBezTo>
                  <a:lnTo>
                    <a:pt x="1045029" y="1110343"/>
                  </a:lnTo>
                  <a:cubicBezTo>
                    <a:pt x="885930" y="1110343"/>
                    <a:pt x="703385" y="1115367"/>
                    <a:pt x="703385" y="1115367"/>
                  </a:cubicBezTo>
                  <a:lnTo>
                    <a:pt x="185895" y="1110343"/>
                  </a:lnTo>
                  <a:lnTo>
                    <a:pt x="0" y="1110343"/>
                  </a:lnTo>
                  <a:lnTo>
                    <a:pt x="0" y="1110343"/>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cxnSp>
          <p:nvCxnSpPr>
            <p:cNvPr id="5" name="Connecteur droit 4"/>
            <p:cNvCxnSpPr/>
            <p:nvPr/>
          </p:nvCxnSpPr>
          <p:spPr>
            <a:xfrm flipV="1">
              <a:off x="2909443" y="2468564"/>
              <a:ext cx="1123950" cy="1520952"/>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sp>
          <p:nvSpPr>
            <p:cNvPr id="7" name="Forme libre 6"/>
            <p:cNvSpPr/>
            <p:nvPr/>
          </p:nvSpPr>
          <p:spPr>
            <a:xfrm>
              <a:off x="4961382" y="2570673"/>
              <a:ext cx="964692" cy="1331214"/>
            </a:xfrm>
            <a:custGeom>
              <a:avLst/>
              <a:gdLst>
                <a:gd name="connsiteX0" fmla="*/ 802365 w 804434"/>
                <a:gd name="connsiteY0" fmla="*/ 10098 h 1109778"/>
                <a:gd name="connsiteX1" fmla="*/ 735047 w 804434"/>
                <a:gd name="connsiteY1" fmla="*/ 26928 h 1109778"/>
                <a:gd name="connsiteX2" fmla="*/ 460166 w 804434"/>
                <a:gd name="connsiteY2" fmla="*/ 200832 h 1109778"/>
                <a:gd name="connsiteX3" fmla="*/ 325531 w 804434"/>
                <a:gd name="connsiteY3" fmla="*/ 329858 h 1109778"/>
                <a:gd name="connsiteX4" fmla="*/ 185285 w 804434"/>
                <a:gd name="connsiteY4" fmla="*/ 492543 h 1109778"/>
                <a:gd name="connsiteX5" fmla="*/ 89919 w 804434"/>
                <a:gd name="connsiteY5" fmla="*/ 649618 h 1109778"/>
                <a:gd name="connsiteX6" fmla="*/ 16991 w 804434"/>
                <a:gd name="connsiteY6" fmla="*/ 806692 h 1109778"/>
                <a:gd name="connsiteX7" fmla="*/ 161 w 804434"/>
                <a:gd name="connsiteY7" fmla="*/ 924498 h 1109778"/>
                <a:gd name="connsiteX8" fmla="*/ 22601 w 804434"/>
                <a:gd name="connsiteY8" fmla="*/ 1036695 h 1109778"/>
                <a:gd name="connsiteX9" fmla="*/ 123577 w 804434"/>
                <a:gd name="connsiteY9" fmla="*/ 1109622 h 1109778"/>
                <a:gd name="connsiteX10" fmla="*/ 269433 w 804434"/>
                <a:gd name="connsiteY10" fmla="*/ 1053524 h 1109778"/>
                <a:gd name="connsiteX11" fmla="*/ 387239 w 804434"/>
                <a:gd name="connsiteY11" fmla="*/ 969377 h 1109778"/>
                <a:gd name="connsiteX12" fmla="*/ 471386 w 804434"/>
                <a:gd name="connsiteY12" fmla="*/ 840351 h 1109778"/>
                <a:gd name="connsiteX13" fmla="*/ 566753 w 804434"/>
                <a:gd name="connsiteY13" fmla="*/ 660837 h 1109778"/>
                <a:gd name="connsiteX14" fmla="*/ 650900 w 804434"/>
                <a:gd name="connsiteY14" fmla="*/ 442054 h 1109778"/>
                <a:gd name="connsiteX15" fmla="*/ 718218 w 804434"/>
                <a:gd name="connsiteY15" fmla="*/ 290589 h 1109778"/>
                <a:gd name="connsiteX16" fmla="*/ 779926 w 804434"/>
                <a:gd name="connsiteY16" fmla="*/ 122295 h 1109778"/>
                <a:gd name="connsiteX17" fmla="*/ 802365 w 804434"/>
                <a:gd name="connsiteY17" fmla="*/ 10098 h 110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4434" h="1109778">
                  <a:moveTo>
                    <a:pt x="802365" y="10098"/>
                  </a:moveTo>
                  <a:cubicBezTo>
                    <a:pt x="794885" y="-5797"/>
                    <a:pt x="792080" y="-4861"/>
                    <a:pt x="735047" y="26928"/>
                  </a:cubicBezTo>
                  <a:cubicBezTo>
                    <a:pt x="678014" y="58717"/>
                    <a:pt x="528419" y="150344"/>
                    <a:pt x="460166" y="200832"/>
                  </a:cubicBezTo>
                  <a:cubicBezTo>
                    <a:pt x="391913" y="251320"/>
                    <a:pt x="371344" y="281240"/>
                    <a:pt x="325531" y="329858"/>
                  </a:cubicBezTo>
                  <a:cubicBezTo>
                    <a:pt x="279718" y="378476"/>
                    <a:pt x="224554" y="439250"/>
                    <a:pt x="185285" y="492543"/>
                  </a:cubicBezTo>
                  <a:cubicBezTo>
                    <a:pt x="146016" y="545836"/>
                    <a:pt x="117968" y="597260"/>
                    <a:pt x="89919" y="649618"/>
                  </a:cubicBezTo>
                  <a:cubicBezTo>
                    <a:pt x="61870" y="701976"/>
                    <a:pt x="31951" y="760879"/>
                    <a:pt x="16991" y="806692"/>
                  </a:cubicBezTo>
                  <a:cubicBezTo>
                    <a:pt x="2031" y="852505"/>
                    <a:pt x="-774" y="886164"/>
                    <a:pt x="161" y="924498"/>
                  </a:cubicBezTo>
                  <a:cubicBezTo>
                    <a:pt x="1096" y="962832"/>
                    <a:pt x="2032" y="1005841"/>
                    <a:pt x="22601" y="1036695"/>
                  </a:cubicBezTo>
                  <a:cubicBezTo>
                    <a:pt x="43170" y="1067549"/>
                    <a:pt x="82438" y="1106817"/>
                    <a:pt x="123577" y="1109622"/>
                  </a:cubicBezTo>
                  <a:cubicBezTo>
                    <a:pt x="164716" y="1112427"/>
                    <a:pt x="225489" y="1076898"/>
                    <a:pt x="269433" y="1053524"/>
                  </a:cubicBezTo>
                  <a:cubicBezTo>
                    <a:pt x="313377" y="1030150"/>
                    <a:pt x="353580" y="1004906"/>
                    <a:pt x="387239" y="969377"/>
                  </a:cubicBezTo>
                  <a:cubicBezTo>
                    <a:pt x="420898" y="933848"/>
                    <a:pt x="441467" y="891774"/>
                    <a:pt x="471386" y="840351"/>
                  </a:cubicBezTo>
                  <a:cubicBezTo>
                    <a:pt x="501305" y="788928"/>
                    <a:pt x="536834" y="727220"/>
                    <a:pt x="566753" y="660837"/>
                  </a:cubicBezTo>
                  <a:cubicBezTo>
                    <a:pt x="596672" y="594454"/>
                    <a:pt x="625656" y="503762"/>
                    <a:pt x="650900" y="442054"/>
                  </a:cubicBezTo>
                  <a:cubicBezTo>
                    <a:pt x="676144" y="380346"/>
                    <a:pt x="696714" y="343882"/>
                    <a:pt x="718218" y="290589"/>
                  </a:cubicBezTo>
                  <a:cubicBezTo>
                    <a:pt x="739722" y="237296"/>
                    <a:pt x="764031" y="164369"/>
                    <a:pt x="779926" y="122295"/>
                  </a:cubicBezTo>
                  <a:cubicBezTo>
                    <a:pt x="795821" y="80221"/>
                    <a:pt x="809845" y="25993"/>
                    <a:pt x="802365" y="10098"/>
                  </a:cubicBezTo>
                  <a:close/>
                </a:path>
              </a:pathLst>
            </a:custGeom>
            <a:noFill/>
            <a:ln w="15875"/>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nvGrpSpPr>
            <p:cNvPr id="27" name="Groupe 26"/>
            <p:cNvGrpSpPr/>
            <p:nvPr/>
          </p:nvGrpSpPr>
          <p:grpSpPr>
            <a:xfrm>
              <a:off x="3312415" y="2968819"/>
              <a:ext cx="6349746" cy="313932"/>
              <a:chOff x="2252345" y="2824162"/>
              <a:chExt cx="4689475" cy="417518"/>
            </a:xfrm>
          </p:grpSpPr>
          <p:cxnSp>
            <p:nvCxnSpPr>
              <p:cNvPr id="6" name="Connecteur droit avec flèche 5"/>
              <p:cNvCxnSpPr/>
              <p:nvPr/>
            </p:nvCxnSpPr>
            <p:spPr>
              <a:xfrm flipV="1">
                <a:off x="2252345" y="3111500"/>
                <a:ext cx="4633595" cy="55880"/>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sp>
            <p:nvSpPr>
              <p:cNvPr id="8" name="Zone de texte 2"/>
              <p:cNvSpPr txBox="1">
                <a:spLocks noChangeArrowheads="1"/>
              </p:cNvSpPr>
              <p:nvPr/>
            </p:nvSpPr>
            <p:spPr bwMode="auto">
              <a:xfrm>
                <a:off x="6644957" y="2824162"/>
                <a:ext cx="296863" cy="41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y</a:t>
                </a:r>
                <a:endParaRPr lang="fr-FR" altLang="fr-FR" sz="2160" dirty="0">
                  <a:latin typeface="Arial" panose="020B0604020202020204" pitchFamily="34" charset="0"/>
                </a:endParaRPr>
              </a:p>
            </p:txBody>
          </p:sp>
        </p:grpSp>
        <p:grpSp>
          <p:nvGrpSpPr>
            <p:cNvPr id="30" name="Groupe 29"/>
            <p:cNvGrpSpPr/>
            <p:nvPr/>
          </p:nvGrpSpPr>
          <p:grpSpPr>
            <a:xfrm>
              <a:off x="8044484" y="2881118"/>
              <a:ext cx="544830" cy="476946"/>
              <a:chOff x="3918541" y="2816739"/>
              <a:chExt cx="454025" cy="397455"/>
            </a:xfrm>
          </p:grpSpPr>
          <p:sp>
            <p:nvSpPr>
              <p:cNvPr id="18" name="Text Box 14"/>
              <p:cNvSpPr txBox="1">
                <a:spLocks noChangeArrowheads="1"/>
              </p:cNvSpPr>
              <p:nvPr/>
            </p:nvSpPr>
            <p:spPr bwMode="auto">
              <a:xfrm>
                <a:off x="3918541" y="2816739"/>
                <a:ext cx="454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M</a:t>
                </a:r>
                <a:r>
                  <a:rPr lang="fr-FR" altLang="fr-FR" sz="1320" baseline="-30000" dirty="0">
                    <a:latin typeface="Calibri" panose="020F0502020204030204" pitchFamily="34" charset="0"/>
                    <a:ea typeface="Calibri" panose="020F0502020204030204" pitchFamily="34" charset="0"/>
                    <a:cs typeface="Arial" panose="020B0604020202020204" pitchFamily="34" charset="0"/>
                  </a:rPr>
                  <a:t>t</a:t>
                </a:r>
                <a:endParaRPr lang="fr-FR" altLang="fr-FR" sz="2160" dirty="0">
                  <a:latin typeface="Arial" panose="020B0604020202020204" pitchFamily="34" charset="0"/>
                </a:endParaRPr>
              </a:p>
            </p:txBody>
          </p:sp>
          <p:sp>
            <p:nvSpPr>
              <p:cNvPr id="9" name="Flèche courbée vers le haut 8"/>
              <p:cNvSpPr/>
              <p:nvPr/>
            </p:nvSpPr>
            <p:spPr>
              <a:xfrm>
                <a:off x="4050889" y="3074494"/>
                <a:ext cx="235585" cy="1397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grpSp>
          <p:nvGrpSpPr>
            <p:cNvPr id="29" name="Groupe 28"/>
            <p:cNvGrpSpPr/>
            <p:nvPr/>
          </p:nvGrpSpPr>
          <p:grpSpPr>
            <a:xfrm>
              <a:off x="5425078" y="3229803"/>
              <a:ext cx="356236" cy="1234391"/>
              <a:chOff x="4012898" y="3155950"/>
              <a:chExt cx="296863" cy="1028659"/>
            </a:xfrm>
          </p:grpSpPr>
          <p:cxnSp>
            <p:nvCxnSpPr>
              <p:cNvPr id="13" name="Connecteur droit avec flèche 12"/>
              <p:cNvCxnSpPr/>
              <p:nvPr/>
            </p:nvCxnSpPr>
            <p:spPr>
              <a:xfrm flipH="1">
                <a:off x="4047490" y="3155950"/>
                <a:ext cx="5080" cy="102865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Text Box 8"/>
              <p:cNvSpPr txBox="1">
                <a:spLocks noChangeArrowheads="1"/>
              </p:cNvSpPr>
              <p:nvPr/>
            </p:nvSpPr>
            <p:spPr bwMode="auto">
              <a:xfrm>
                <a:off x="4012898" y="3486113"/>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T</a:t>
                </a:r>
                <a:endParaRPr lang="fr-FR" altLang="fr-FR" sz="2160" dirty="0">
                  <a:latin typeface="Arial" panose="020B0604020202020204" pitchFamily="34" charset="0"/>
                </a:endParaRPr>
              </a:p>
            </p:txBody>
          </p:sp>
        </p:grpSp>
        <p:grpSp>
          <p:nvGrpSpPr>
            <p:cNvPr id="28" name="Groupe 27"/>
            <p:cNvGrpSpPr/>
            <p:nvPr/>
          </p:nvGrpSpPr>
          <p:grpSpPr>
            <a:xfrm>
              <a:off x="4605568" y="3999096"/>
              <a:ext cx="544830" cy="512233"/>
              <a:chOff x="3645735" y="3205339"/>
              <a:chExt cx="454025" cy="426861"/>
            </a:xfrm>
          </p:grpSpPr>
          <p:sp>
            <p:nvSpPr>
              <p:cNvPr id="19" name="Text Box 15"/>
              <p:cNvSpPr txBox="1">
                <a:spLocks noChangeArrowheads="1"/>
              </p:cNvSpPr>
              <p:nvPr/>
            </p:nvSpPr>
            <p:spPr bwMode="auto">
              <a:xfrm>
                <a:off x="3645735" y="3205339"/>
                <a:ext cx="454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M</a:t>
                </a:r>
                <a:r>
                  <a:rPr lang="fr-FR" altLang="fr-FR" sz="1320" baseline="-30000" dirty="0">
                    <a:latin typeface="Calibri" panose="020F0502020204030204" pitchFamily="34" charset="0"/>
                    <a:ea typeface="Calibri" panose="020F0502020204030204" pitchFamily="34" charset="0"/>
                    <a:cs typeface="Arial" panose="020B0604020202020204" pitchFamily="34" charset="0"/>
                  </a:rPr>
                  <a:t>f</a:t>
                </a:r>
                <a:endParaRPr lang="fr-FR" altLang="fr-FR" sz="2160" dirty="0">
                  <a:latin typeface="Arial" panose="020B0604020202020204" pitchFamily="34" charset="0"/>
                </a:endParaRPr>
              </a:p>
            </p:txBody>
          </p:sp>
          <p:sp>
            <p:nvSpPr>
              <p:cNvPr id="17" name="Flèche courbée vers la gauche 16"/>
              <p:cNvSpPr/>
              <p:nvPr/>
            </p:nvSpPr>
            <p:spPr>
              <a:xfrm>
                <a:off x="3761105" y="3441700"/>
                <a:ext cx="162560" cy="190500"/>
              </a:xfrm>
              <a:prstGeom prst="curvedLeftArrow">
                <a:avLst>
                  <a:gd name="adj1" fmla="val 2104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sp>
          <p:nvSpPr>
            <p:cNvPr id="20" name="Text Box 16"/>
            <p:cNvSpPr txBox="1">
              <a:spLocks noChangeArrowheads="1"/>
            </p:cNvSpPr>
            <p:nvPr/>
          </p:nvSpPr>
          <p:spPr bwMode="auto">
            <a:xfrm>
              <a:off x="5974462" y="2889759"/>
              <a:ext cx="118491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Axe élastique</a:t>
              </a:r>
              <a:endParaRPr lang="fr-FR" altLang="fr-FR" sz="2160" dirty="0">
                <a:latin typeface="Arial" panose="020B0604020202020204" pitchFamily="34" charset="0"/>
              </a:endParaRPr>
            </a:p>
          </p:txBody>
        </p:sp>
      </p:grpSp>
      <p:sp>
        <p:nvSpPr>
          <p:cNvPr id="36" name="Rectangle 35"/>
          <p:cNvSpPr/>
          <p:nvPr/>
        </p:nvSpPr>
        <p:spPr>
          <a:xfrm>
            <a:off x="1824445" y="256355"/>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37" name="ZoneTexte 36"/>
          <p:cNvSpPr txBox="1"/>
          <p:nvPr/>
        </p:nvSpPr>
        <p:spPr>
          <a:xfrm>
            <a:off x="2941320" y="828598"/>
            <a:ext cx="6446520" cy="461665"/>
          </a:xfrm>
          <a:prstGeom prst="rect">
            <a:avLst/>
          </a:prstGeom>
          <a:noFill/>
        </p:spPr>
        <p:txBody>
          <a:bodyPr wrap="square" rtlCol="0">
            <a:spAutoFit/>
          </a:bodyPr>
          <a:lstStyle/>
          <a:p>
            <a:pPr algn="ctr"/>
            <a:r>
              <a:rPr lang="fr-FR" sz="2400" dirty="0">
                <a:latin typeface="Arial" panose="020B0604020202020204" pitchFamily="34" charset="0"/>
                <a:cs typeface="Arial" panose="020B0604020202020204" pitchFamily="34" charset="0"/>
              </a:rPr>
              <a:t>Effet des efforts appliqués</a:t>
            </a:r>
          </a:p>
        </p:txBody>
      </p:sp>
      <p:sp>
        <p:nvSpPr>
          <p:cNvPr id="2" name="Espace réservé du numéro de diapositive 1"/>
          <p:cNvSpPr>
            <a:spLocks noGrp="1"/>
          </p:cNvSpPr>
          <p:nvPr>
            <p:ph type="sldNum" sz="quarter" idx="12"/>
          </p:nvPr>
        </p:nvSpPr>
        <p:spPr>
          <a:xfrm>
            <a:off x="9074329" y="6011150"/>
            <a:ext cx="2468880" cy="365125"/>
          </a:xfrm>
        </p:spPr>
        <p:txBody>
          <a:bodyPr/>
          <a:lstStyle/>
          <a:p>
            <a:fld id="{52546A5F-30BF-4F18-BDC9-2A645E21CF39}" type="slidenum">
              <a:rPr lang="fr-FR" sz="1920" b="1"/>
              <a:t>20</a:t>
            </a:fld>
            <a:endParaRPr lang="fr-FR" sz="1920" b="1" dirty="0"/>
          </a:p>
        </p:txBody>
      </p:sp>
      <p:sp>
        <p:nvSpPr>
          <p:cNvPr id="21" name="Rectangle 20"/>
          <p:cNvSpPr/>
          <p:nvPr/>
        </p:nvSpPr>
        <p:spPr>
          <a:xfrm>
            <a:off x="2173902" y="5005254"/>
            <a:ext cx="8520218" cy="424732"/>
          </a:xfrm>
          <a:prstGeom prst="rect">
            <a:avLst/>
          </a:prstGeom>
        </p:spPr>
        <p:txBody>
          <a:bodyPr wrap="none">
            <a:spAutoFit/>
          </a:bodyPr>
          <a:lstStyle/>
          <a:p>
            <a:r>
              <a:rPr lang="fr-FR" sz="2160" dirty="0"/>
              <a:t>La position et l’amplitude maximales des contraintes doivent être connues</a:t>
            </a:r>
          </a:p>
        </p:txBody>
      </p:sp>
    </p:spTree>
    <p:extLst>
      <p:ext uri="{BB962C8B-B14F-4D97-AF65-F5344CB8AC3E}">
        <p14:creationId xmlns:p14="http://schemas.microsoft.com/office/powerpoint/2010/main" val="2935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37071" y="242717"/>
            <a:ext cx="679250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Efforts appliques sur une aile au sol</a:t>
            </a:r>
          </a:p>
        </p:txBody>
      </p:sp>
      <p:sp>
        <p:nvSpPr>
          <p:cNvPr id="6" name="Rectangle 5"/>
          <p:cNvSpPr/>
          <p:nvPr/>
        </p:nvSpPr>
        <p:spPr>
          <a:xfrm>
            <a:off x="4540789" y="833648"/>
            <a:ext cx="3616568" cy="507831"/>
          </a:xfrm>
          <a:prstGeom prst="rect">
            <a:avLst/>
          </a:prstGeom>
        </p:spPr>
        <p:txBody>
          <a:bodyPr wrap="square">
            <a:spAutoFit/>
          </a:bodyPr>
          <a:lstStyle/>
          <a:p>
            <a:pPr>
              <a:lnSpc>
                <a:spcPct val="150000"/>
              </a:lnSpc>
            </a:pPr>
            <a:r>
              <a:rPr lang="fr-FR" dirty="0"/>
              <a:t>Deux cas de figures se présentent</a:t>
            </a:r>
          </a:p>
        </p:txBody>
      </p:sp>
      <p:pic>
        <p:nvPicPr>
          <p:cNvPr id="7" name="Picture 2"/>
          <p:cNvPicPr>
            <a:picLocks noChangeAspect="1" noChangeArrowheads="1"/>
          </p:cNvPicPr>
          <p:nvPr/>
        </p:nvPicPr>
        <p:blipFill rotWithShape="1">
          <a:blip r:embed="rId3"/>
          <a:srcRect b="56947"/>
          <a:stretch/>
        </p:blipFill>
        <p:spPr bwMode="auto">
          <a:xfrm>
            <a:off x="3023788" y="1400991"/>
            <a:ext cx="6709417" cy="1697558"/>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8" name="Picture 3"/>
          <p:cNvPicPr>
            <a:picLocks noChangeAspect="1" noChangeArrowheads="1"/>
          </p:cNvPicPr>
          <p:nvPr/>
        </p:nvPicPr>
        <p:blipFill rotWithShape="1">
          <a:blip r:embed="rId4"/>
          <a:srcRect t="9123" b="54937"/>
          <a:stretch/>
        </p:blipFill>
        <p:spPr bwMode="auto">
          <a:xfrm>
            <a:off x="3137071" y="3920159"/>
            <a:ext cx="6482852" cy="190195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9" name="Rectangle 8"/>
          <p:cNvSpPr/>
          <p:nvPr/>
        </p:nvSpPr>
        <p:spPr>
          <a:xfrm>
            <a:off x="2447766" y="5911894"/>
            <a:ext cx="8171109" cy="464871"/>
          </a:xfrm>
          <a:prstGeom prst="rect">
            <a:avLst/>
          </a:prstGeom>
        </p:spPr>
        <p:txBody>
          <a:bodyPr wrap="square">
            <a:spAutoFit/>
          </a:bodyPr>
          <a:lstStyle/>
          <a:p>
            <a:pPr lvl="0">
              <a:lnSpc>
                <a:spcPct val="150000"/>
              </a:lnSpc>
            </a:pPr>
            <a:r>
              <a:rPr lang="fr-FR" dirty="0"/>
              <a:t> Aile poussée: aile est dépourvue de motorisation (réacteurs à l'arrière du fuselage)</a:t>
            </a:r>
          </a:p>
        </p:txBody>
      </p:sp>
      <p:sp>
        <p:nvSpPr>
          <p:cNvPr id="10" name="Rectangle 9"/>
          <p:cNvSpPr/>
          <p:nvPr/>
        </p:nvSpPr>
        <p:spPr>
          <a:xfrm>
            <a:off x="4218898" y="3080239"/>
            <a:ext cx="4319196" cy="464871"/>
          </a:xfrm>
          <a:prstGeom prst="rect">
            <a:avLst/>
          </a:prstGeom>
        </p:spPr>
        <p:txBody>
          <a:bodyPr wrap="none">
            <a:spAutoFit/>
          </a:bodyPr>
          <a:lstStyle/>
          <a:p>
            <a:pPr>
              <a:lnSpc>
                <a:spcPct val="150000"/>
              </a:lnSpc>
            </a:pPr>
            <a:r>
              <a:rPr lang="fr-FR" dirty="0"/>
              <a:t>Aile tirée: aile est dotée d'une motorisation:</a:t>
            </a:r>
          </a:p>
        </p:txBody>
      </p:sp>
    </p:spTree>
    <p:extLst>
      <p:ext uri="{BB962C8B-B14F-4D97-AF65-F5344CB8AC3E}">
        <p14:creationId xmlns:p14="http://schemas.microsoft.com/office/powerpoint/2010/main" val="2052617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8751" y="572081"/>
            <a:ext cx="9079746" cy="530762"/>
          </a:xfrm>
        </p:spPr>
        <p:txBody>
          <a:bodyPr>
            <a:noAutofit/>
          </a:bodyPr>
          <a:lstStyle/>
          <a:p>
            <a:pPr marL="411480" indent="-411480" algn="ctr">
              <a:spcBef>
                <a:spcPct val="20000"/>
              </a:spcBef>
              <a:defRPr/>
            </a:pPr>
            <a:r>
              <a:rPr lang="fr-FR" sz="2400" dirty="0">
                <a:latin typeface="Arial" panose="020B0604020202020204" pitchFamily="34" charset="0"/>
                <a:cs typeface="Arial" panose="020B0604020202020204" pitchFamily="34" charset="0"/>
              </a:rPr>
              <a:t>     Efforts appliqués au sol:  Aile tirée bimoteur</a:t>
            </a:r>
          </a:p>
        </p:txBody>
      </p:sp>
      <p:pic>
        <p:nvPicPr>
          <p:cNvPr id="94210" name="Picture 2"/>
          <p:cNvPicPr>
            <a:picLocks noChangeAspect="1" noChangeArrowheads="1"/>
          </p:cNvPicPr>
          <p:nvPr/>
        </p:nvPicPr>
        <p:blipFill rotWithShape="1">
          <a:blip r:embed="rId3"/>
          <a:srcRect b="56947"/>
          <a:stretch/>
        </p:blipFill>
        <p:spPr bwMode="auto">
          <a:xfrm>
            <a:off x="2909596" y="1904701"/>
            <a:ext cx="6709417" cy="1697558"/>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 name="Flèche vers le bas 2"/>
          <p:cNvSpPr/>
          <p:nvPr/>
        </p:nvSpPr>
        <p:spPr>
          <a:xfrm>
            <a:off x="6835218" y="229707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4" name="ZoneTexte 3"/>
          <p:cNvSpPr txBox="1"/>
          <p:nvPr/>
        </p:nvSpPr>
        <p:spPr>
          <a:xfrm>
            <a:off x="6891897" y="2434438"/>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9" name="Flèche vers le bas 8"/>
          <p:cNvSpPr/>
          <p:nvPr/>
        </p:nvSpPr>
        <p:spPr>
          <a:xfrm>
            <a:off x="5516557" y="230896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ZoneTexte 9"/>
          <p:cNvSpPr txBox="1"/>
          <p:nvPr/>
        </p:nvSpPr>
        <p:spPr>
          <a:xfrm>
            <a:off x="4945581" y="2399584"/>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1" name="ZoneTexte 10"/>
          <p:cNvSpPr txBox="1"/>
          <p:nvPr/>
        </p:nvSpPr>
        <p:spPr>
          <a:xfrm>
            <a:off x="9572815" y="2659748"/>
            <a:ext cx="658370" cy="424732"/>
          </a:xfrm>
          <a:prstGeom prst="rect">
            <a:avLst/>
          </a:prstGeom>
          <a:noFill/>
        </p:spPr>
        <p:txBody>
          <a:bodyPr wrap="square" rtlCol="0">
            <a:spAutoFit/>
          </a:bodyPr>
          <a:lstStyle/>
          <a:p>
            <a:r>
              <a:rPr lang="fr-FR" sz="2160" dirty="0"/>
              <a:t>T=0</a:t>
            </a:r>
          </a:p>
        </p:txBody>
      </p:sp>
      <p:sp>
        <p:nvSpPr>
          <p:cNvPr id="12" name="ZoneTexte 11"/>
          <p:cNvSpPr txBox="1"/>
          <p:nvPr/>
        </p:nvSpPr>
        <p:spPr>
          <a:xfrm>
            <a:off x="2326305" y="2652983"/>
            <a:ext cx="658370" cy="424732"/>
          </a:xfrm>
          <a:prstGeom prst="rect">
            <a:avLst/>
          </a:prstGeom>
          <a:noFill/>
        </p:spPr>
        <p:txBody>
          <a:bodyPr wrap="square" rtlCol="0">
            <a:spAutoFit/>
          </a:bodyPr>
          <a:lstStyle/>
          <a:p>
            <a:r>
              <a:rPr lang="fr-FR" sz="2160" dirty="0"/>
              <a:t>T=0</a:t>
            </a:r>
          </a:p>
        </p:txBody>
      </p:sp>
      <p:sp>
        <p:nvSpPr>
          <p:cNvPr id="7" name="Flèche courbée vers la gauche 6"/>
          <p:cNvSpPr/>
          <p:nvPr/>
        </p:nvSpPr>
        <p:spPr>
          <a:xfrm>
            <a:off x="6740503" y="1576082"/>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5" name="Flèche courbée vers la droite 14"/>
          <p:cNvSpPr/>
          <p:nvPr/>
        </p:nvSpPr>
        <p:spPr>
          <a:xfrm>
            <a:off x="5317259" y="1576082"/>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6" name="ZoneTexte 15"/>
          <p:cNvSpPr txBox="1"/>
          <p:nvPr/>
        </p:nvSpPr>
        <p:spPr>
          <a:xfrm>
            <a:off x="4584321" y="4245408"/>
            <a:ext cx="1640658" cy="424732"/>
          </a:xfrm>
          <a:prstGeom prst="rect">
            <a:avLst/>
          </a:prstGeom>
          <a:noFill/>
        </p:spPr>
        <p:txBody>
          <a:bodyPr wrap="square" rtlCol="0">
            <a:spAutoFit/>
          </a:bodyPr>
          <a:lstStyle/>
          <a:p>
            <a:r>
              <a:rPr lang="fr-FR" sz="2160" dirty="0"/>
              <a:t>Cisaillement</a:t>
            </a:r>
          </a:p>
        </p:txBody>
      </p:sp>
      <p:sp>
        <p:nvSpPr>
          <p:cNvPr id="18" name="ZoneTexte 17"/>
          <p:cNvSpPr txBox="1"/>
          <p:nvPr/>
        </p:nvSpPr>
        <p:spPr>
          <a:xfrm>
            <a:off x="9920933" y="2142785"/>
            <a:ext cx="855036" cy="424732"/>
          </a:xfrm>
          <a:prstGeom prst="rect">
            <a:avLst/>
          </a:prstGeom>
          <a:noFill/>
        </p:spPr>
        <p:txBody>
          <a:bodyPr wrap="square" rtlCol="0">
            <a:spAutoFit/>
          </a:bodyPr>
          <a:lstStyle/>
          <a:p>
            <a:r>
              <a:rPr lang="fr-FR" sz="2160" dirty="0"/>
              <a:t>M=0</a:t>
            </a:r>
          </a:p>
        </p:txBody>
      </p:sp>
      <p:sp>
        <p:nvSpPr>
          <p:cNvPr id="19" name="ZoneTexte 18"/>
          <p:cNvSpPr txBox="1"/>
          <p:nvPr/>
        </p:nvSpPr>
        <p:spPr>
          <a:xfrm>
            <a:off x="1877729" y="2099889"/>
            <a:ext cx="855036" cy="424732"/>
          </a:xfrm>
          <a:prstGeom prst="rect">
            <a:avLst/>
          </a:prstGeom>
          <a:noFill/>
        </p:spPr>
        <p:txBody>
          <a:bodyPr wrap="square" rtlCol="0">
            <a:spAutoFit/>
          </a:bodyPr>
          <a:lstStyle/>
          <a:p>
            <a:r>
              <a:rPr lang="fr-FR" sz="2160" dirty="0"/>
              <a:t>M=0</a:t>
            </a:r>
          </a:p>
        </p:txBody>
      </p:sp>
      <p:sp>
        <p:nvSpPr>
          <p:cNvPr id="20" name="ZoneTexte 19"/>
          <p:cNvSpPr txBox="1"/>
          <p:nvPr/>
        </p:nvSpPr>
        <p:spPr>
          <a:xfrm>
            <a:off x="7149404" y="1504772"/>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21" name="ZoneTexte 20"/>
          <p:cNvSpPr txBox="1"/>
          <p:nvPr/>
        </p:nvSpPr>
        <p:spPr>
          <a:xfrm>
            <a:off x="4584321" y="14713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23" name="ZoneTexte 22"/>
          <p:cNvSpPr txBox="1"/>
          <p:nvPr/>
        </p:nvSpPr>
        <p:spPr>
          <a:xfrm>
            <a:off x="4584320" y="5467746"/>
            <a:ext cx="1640658" cy="424732"/>
          </a:xfrm>
          <a:prstGeom prst="rect">
            <a:avLst/>
          </a:prstGeom>
          <a:noFill/>
        </p:spPr>
        <p:txBody>
          <a:bodyPr wrap="square" rtlCol="0">
            <a:spAutoFit/>
          </a:bodyPr>
          <a:lstStyle/>
          <a:p>
            <a:r>
              <a:rPr lang="fr-FR" sz="2160" dirty="0"/>
              <a:t>Flexion</a:t>
            </a:r>
          </a:p>
        </p:txBody>
      </p:sp>
      <p:sp>
        <p:nvSpPr>
          <p:cNvPr id="26" name="Rectangle 25"/>
          <p:cNvSpPr/>
          <p:nvPr/>
        </p:nvSpPr>
        <p:spPr>
          <a:xfrm>
            <a:off x="1824445" y="107859"/>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27" name="Tableau 26"/>
          <p:cNvGraphicFramePr>
            <a:graphicFrameLocks noGrp="1"/>
          </p:cNvGraphicFramePr>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5" name="Espace réservé du numéro de diapositive 4"/>
          <p:cNvSpPr>
            <a:spLocks noGrp="1"/>
          </p:cNvSpPr>
          <p:nvPr>
            <p:ph type="sldNum" sz="quarter" idx="12"/>
          </p:nvPr>
        </p:nvSpPr>
        <p:spPr>
          <a:xfrm>
            <a:off x="8996746" y="5961048"/>
            <a:ext cx="2468880" cy="365125"/>
          </a:xfrm>
        </p:spPr>
        <p:txBody>
          <a:bodyPr/>
          <a:lstStyle/>
          <a:p>
            <a:fld id="{52546A5F-30BF-4F18-BDC9-2A645E21CF39}" type="slidenum">
              <a:rPr lang="fr-FR" sz="1920" b="1"/>
              <a:t>22</a:t>
            </a:fld>
            <a:endParaRPr lang="fr-FR" sz="1920" b="1" dirty="0"/>
          </a:p>
        </p:txBody>
      </p:sp>
      <p:pic>
        <p:nvPicPr>
          <p:cNvPr id="24" name="Picture 13">
            <a:extLst>
              <a:ext uri="{FF2B5EF4-FFF2-40B4-BE49-F238E27FC236}">
                <a16:creationId xmlns:a16="http://schemas.microsoft.com/office/drawing/2014/main" id="{A3A1ABCE-6295-2117-F6D7-1805BAF29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276" y="4028615"/>
            <a:ext cx="783907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7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P spid="11" grpId="0"/>
      <p:bldP spid="12" grpId="0"/>
      <p:bldP spid="7" grpId="0" animBg="1"/>
      <p:bldP spid="15" grpId="0" animBg="1"/>
      <p:bldP spid="16" grpId="0"/>
      <p:bldP spid="18" grpId="0"/>
      <p:bldP spid="19" grpId="0"/>
      <p:bldP spid="20" grpId="0"/>
      <p:bldP spid="21"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8751" y="572081"/>
            <a:ext cx="9079746" cy="530762"/>
          </a:xfrm>
        </p:spPr>
        <p:txBody>
          <a:bodyPr>
            <a:noAutofit/>
          </a:bodyPr>
          <a:lstStyle/>
          <a:p>
            <a:pPr marL="411480" indent="-411480" algn="ctr">
              <a:spcBef>
                <a:spcPct val="20000"/>
              </a:spcBef>
              <a:defRPr/>
            </a:pPr>
            <a:r>
              <a:rPr lang="fr-FR" sz="2400" dirty="0">
                <a:latin typeface="Arial" panose="020B0604020202020204" pitchFamily="34" charset="0"/>
                <a:cs typeface="Arial" panose="020B0604020202020204" pitchFamily="34" charset="0"/>
              </a:rPr>
              <a:t>     Efforts appliqués au sol:  Aile tirée bimoteur</a:t>
            </a:r>
          </a:p>
        </p:txBody>
      </p:sp>
      <p:pic>
        <p:nvPicPr>
          <p:cNvPr id="94210" name="Picture 2"/>
          <p:cNvPicPr>
            <a:picLocks noChangeAspect="1" noChangeArrowheads="1"/>
          </p:cNvPicPr>
          <p:nvPr/>
        </p:nvPicPr>
        <p:blipFill rotWithShape="1">
          <a:blip r:embed="rId3"/>
          <a:srcRect b="56947"/>
          <a:stretch/>
        </p:blipFill>
        <p:spPr bwMode="auto">
          <a:xfrm>
            <a:off x="2909596" y="1904701"/>
            <a:ext cx="6709417" cy="1697558"/>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 name="Flèche vers le bas 2"/>
          <p:cNvSpPr/>
          <p:nvPr/>
        </p:nvSpPr>
        <p:spPr>
          <a:xfrm>
            <a:off x="6835218" y="229707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4" name="ZoneTexte 3"/>
          <p:cNvSpPr txBox="1"/>
          <p:nvPr/>
        </p:nvSpPr>
        <p:spPr>
          <a:xfrm>
            <a:off x="6891897" y="2434438"/>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9" name="Flèche vers le bas 8"/>
          <p:cNvSpPr/>
          <p:nvPr/>
        </p:nvSpPr>
        <p:spPr>
          <a:xfrm>
            <a:off x="5516557" y="230896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ZoneTexte 9"/>
          <p:cNvSpPr txBox="1"/>
          <p:nvPr/>
        </p:nvSpPr>
        <p:spPr>
          <a:xfrm>
            <a:off x="4945581" y="2399584"/>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1" name="ZoneTexte 10"/>
          <p:cNvSpPr txBox="1"/>
          <p:nvPr/>
        </p:nvSpPr>
        <p:spPr>
          <a:xfrm>
            <a:off x="9572815" y="2659748"/>
            <a:ext cx="658370" cy="424732"/>
          </a:xfrm>
          <a:prstGeom prst="rect">
            <a:avLst/>
          </a:prstGeom>
          <a:noFill/>
        </p:spPr>
        <p:txBody>
          <a:bodyPr wrap="square" rtlCol="0">
            <a:spAutoFit/>
          </a:bodyPr>
          <a:lstStyle/>
          <a:p>
            <a:r>
              <a:rPr lang="fr-FR" sz="2160" dirty="0"/>
              <a:t>T=0</a:t>
            </a:r>
          </a:p>
        </p:txBody>
      </p:sp>
      <p:sp>
        <p:nvSpPr>
          <p:cNvPr id="12" name="ZoneTexte 11"/>
          <p:cNvSpPr txBox="1"/>
          <p:nvPr/>
        </p:nvSpPr>
        <p:spPr>
          <a:xfrm>
            <a:off x="2326305" y="2652983"/>
            <a:ext cx="658370" cy="424732"/>
          </a:xfrm>
          <a:prstGeom prst="rect">
            <a:avLst/>
          </a:prstGeom>
          <a:noFill/>
        </p:spPr>
        <p:txBody>
          <a:bodyPr wrap="square" rtlCol="0">
            <a:spAutoFit/>
          </a:bodyPr>
          <a:lstStyle/>
          <a:p>
            <a:r>
              <a:rPr lang="fr-FR" sz="2160" dirty="0"/>
              <a:t>T=0</a:t>
            </a:r>
          </a:p>
        </p:txBody>
      </p:sp>
      <p:pic>
        <p:nvPicPr>
          <p:cNvPr id="14" name="Picture 2"/>
          <p:cNvPicPr>
            <a:picLocks noChangeAspect="1" noChangeArrowheads="1"/>
          </p:cNvPicPr>
          <p:nvPr/>
        </p:nvPicPr>
        <p:blipFill rotWithShape="1">
          <a:blip r:embed="rId3"/>
          <a:srcRect l="49414" t="43102" b="28095"/>
          <a:stretch/>
        </p:blipFill>
        <p:spPr bwMode="auto">
          <a:xfrm>
            <a:off x="6224979" y="3803716"/>
            <a:ext cx="3394034" cy="1135662"/>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7" name="Flèche courbée vers la gauche 6"/>
          <p:cNvSpPr/>
          <p:nvPr/>
        </p:nvSpPr>
        <p:spPr>
          <a:xfrm>
            <a:off x="6740503" y="1576082"/>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5" name="Flèche courbée vers la droite 14"/>
          <p:cNvSpPr/>
          <p:nvPr/>
        </p:nvSpPr>
        <p:spPr>
          <a:xfrm>
            <a:off x="5317259" y="1576082"/>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6" name="ZoneTexte 15"/>
          <p:cNvSpPr txBox="1"/>
          <p:nvPr/>
        </p:nvSpPr>
        <p:spPr>
          <a:xfrm>
            <a:off x="4584321" y="4245408"/>
            <a:ext cx="1640658" cy="424732"/>
          </a:xfrm>
          <a:prstGeom prst="rect">
            <a:avLst/>
          </a:prstGeom>
          <a:noFill/>
        </p:spPr>
        <p:txBody>
          <a:bodyPr wrap="square" rtlCol="0">
            <a:spAutoFit/>
          </a:bodyPr>
          <a:lstStyle/>
          <a:p>
            <a:r>
              <a:rPr lang="fr-FR" sz="2160" dirty="0"/>
              <a:t>Cisaillement</a:t>
            </a:r>
          </a:p>
        </p:txBody>
      </p:sp>
      <p:sp>
        <p:nvSpPr>
          <p:cNvPr id="18" name="ZoneTexte 17"/>
          <p:cNvSpPr txBox="1"/>
          <p:nvPr/>
        </p:nvSpPr>
        <p:spPr>
          <a:xfrm>
            <a:off x="9920933" y="2142785"/>
            <a:ext cx="855036" cy="424732"/>
          </a:xfrm>
          <a:prstGeom prst="rect">
            <a:avLst/>
          </a:prstGeom>
          <a:noFill/>
        </p:spPr>
        <p:txBody>
          <a:bodyPr wrap="square" rtlCol="0">
            <a:spAutoFit/>
          </a:bodyPr>
          <a:lstStyle/>
          <a:p>
            <a:r>
              <a:rPr lang="fr-FR" sz="2160" dirty="0"/>
              <a:t>M=0</a:t>
            </a:r>
          </a:p>
        </p:txBody>
      </p:sp>
      <p:sp>
        <p:nvSpPr>
          <p:cNvPr id="19" name="ZoneTexte 18"/>
          <p:cNvSpPr txBox="1"/>
          <p:nvPr/>
        </p:nvSpPr>
        <p:spPr>
          <a:xfrm>
            <a:off x="1877729" y="2099889"/>
            <a:ext cx="855036" cy="424732"/>
          </a:xfrm>
          <a:prstGeom prst="rect">
            <a:avLst/>
          </a:prstGeom>
          <a:noFill/>
        </p:spPr>
        <p:txBody>
          <a:bodyPr wrap="square" rtlCol="0">
            <a:spAutoFit/>
          </a:bodyPr>
          <a:lstStyle/>
          <a:p>
            <a:r>
              <a:rPr lang="fr-FR" sz="2160" dirty="0"/>
              <a:t>M=0</a:t>
            </a:r>
          </a:p>
        </p:txBody>
      </p:sp>
      <p:sp>
        <p:nvSpPr>
          <p:cNvPr id="20" name="ZoneTexte 19"/>
          <p:cNvSpPr txBox="1"/>
          <p:nvPr/>
        </p:nvSpPr>
        <p:spPr>
          <a:xfrm>
            <a:off x="7149404" y="1504772"/>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21" name="ZoneTexte 20"/>
          <p:cNvSpPr txBox="1"/>
          <p:nvPr/>
        </p:nvSpPr>
        <p:spPr>
          <a:xfrm>
            <a:off x="4584321" y="14713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pic>
        <p:nvPicPr>
          <p:cNvPr id="22" name="Picture 2"/>
          <p:cNvPicPr>
            <a:picLocks noChangeAspect="1" noChangeArrowheads="1"/>
          </p:cNvPicPr>
          <p:nvPr/>
        </p:nvPicPr>
        <p:blipFill rotWithShape="1">
          <a:blip r:embed="rId3"/>
          <a:srcRect l="49414" t="72178"/>
          <a:stretch/>
        </p:blipFill>
        <p:spPr bwMode="auto">
          <a:xfrm>
            <a:off x="6244995" y="5140834"/>
            <a:ext cx="3394034" cy="109702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23" name="ZoneTexte 22"/>
          <p:cNvSpPr txBox="1"/>
          <p:nvPr/>
        </p:nvSpPr>
        <p:spPr>
          <a:xfrm>
            <a:off x="4584320" y="5467746"/>
            <a:ext cx="1640658" cy="424732"/>
          </a:xfrm>
          <a:prstGeom prst="rect">
            <a:avLst/>
          </a:prstGeom>
          <a:noFill/>
        </p:spPr>
        <p:txBody>
          <a:bodyPr wrap="square" rtlCol="0">
            <a:spAutoFit/>
          </a:bodyPr>
          <a:lstStyle/>
          <a:p>
            <a:r>
              <a:rPr lang="fr-FR" sz="2160" dirty="0"/>
              <a:t>Flexion</a:t>
            </a:r>
          </a:p>
        </p:txBody>
      </p:sp>
      <p:sp>
        <p:nvSpPr>
          <p:cNvPr id="26" name="Rectangle 25"/>
          <p:cNvSpPr/>
          <p:nvPr/>
        </p:nvSpPr>
        <p:spPr>
          <a:xfrm>
            <a:off x="1824445" y="107859"/>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27" name="Tableau 26"/>
          <p:cNvGraphicFramePr>
            <a:graphicFrameLocks noGrp="1"/>
          </p:cNvGraphicFramePr>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5" name="Espace réservé du numéro de diapositive 4"/>
          <p:cNvSpPr>
            <a:spLocks noGrp="1"/>
          </p:cNvSpPr>
          <p:nvPr>
            <p:ph type="sldNum" sz="quarter" idx="12"/>
          </p:nvPr>
        </p:nvSpPr>
        <p:spPr>
          <a:xfrm>
            <a:off x="8996746" y="5961048"/>
            <a:ext cx="2468880" cy="365125"/>
          </a:xfrm>
        </p:spPr>
        <p:txBody>
          <a:bodyPr/>
          <a:lstStyle/>
          <a:p>
            <a:fld id="{52546A5F-30BF-4F18-BDC9-2A645E21CF39}" type="slidenum">
              <a:rPr lang="fr-FR" sz="1920" b="1"/>
              <a:t>23</a:t>
            </a:fld>
            <a:endParaRPr lang="fr-FR" sz="1920" b="1" dirty="0"/>
          </a:p>
        </p:txBody>
      </p:sp>
    </p:spTree>
    <p:extLst>
      <p:ext uri="{BB962C8B-B14F-4D97-AF65-F5344CB8AC3E}">
        <p14:creationId xmlns:p14="http://schemas.microsoft.com/office/powerpoint/2010/main" val="140985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P spid="11" grpId="0"/>
      <p:bldP spid="12" grpId="0"/>
      <p:bldP spid="7" grpId="0" animBg="1"/>
      <p:bldP spid="15" grpId="0" animBg="1"/>
      <p:bldP spid="16" grpId="0"/>
      <p:bldP spid="18" grpId="0"/>
      <p:bldP spid="19" grpId="0"/>
      <p:bldP spid="20" grpId="0"/>
      <p:bldP spid="21"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numéro de diapositive 5">
            <a:extLst>
              <a:ext uri="{FF2B5EF4-FFF2-40B4-BE49-F238E27FC236}">
                <a16:creationId xmlns:a16="http://schemas.microsoft.com/office/drawing/2014/main" id="{4C53EF4A-BBE8-B2D5-A09D-43FF7E292CE2}"/>
              </a:ext>
            </a:extLst>
          </p:cNvPr>
          <p:cNvSpPr>
            <a:spLocks noGrp="1"/>
          </p:cNvSpPr>
          <p:nvPr>
            <p:ph type="sldNum" sz="quarter" idx="12"/>
          </p:nvPr>
        </p:nvSpPr>
        <p:spPr/>
        <p:txBody>
          <a:bodyPr/>
          <a:lstStyle/>
          <a:p>
            <a:fld id="{DC2E054E-1CFA-41BD-9A44-A156B1136D2B}" type="slidenum">
              <a:rPr lang="fr-FR" altLang="fr-FR"/>
              <a:pPr/>
              <a:t>24</a:t>
            </a:fld>
            <a:endParaRPr lang="fr-FR" altLang="fr-FR"/>
          </a:p>
        </p:txBody>
      </p:sp>
      <p:pic>
        <p:nvPicPr>
          <p:cNvPr id="1449993" name="Picture 9">
            <a:extLst>
              <a:ext uri="{FF2B5EF4-FFF2-40B4-BE49-F238E27FC236}">
                <a16:creationId xmlns:a16="http://schemas.microsoft.com/office/drawing/2014/main" id="{E4E80F24-CE5F-8993-789F-D4B1546C8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1628776"/>
            <a:ext cx="4200525" cy="2085975"/>
          </a:xfrm>
          <a:prstGeom prst="rect">
            <a:avLst/>
          </a:prstGeom>
          <a:ln/>
        </p:spPr>
        <p:style>
          <a:lnRef idx="2">
            <a:schemeClr val="accent1"/>
          </a:lnRef>
          <a:fillRef idx="1">
            <a:schemeClr val="lt1"/>
          </a:fillRef>
          <a:effectRef idx="0">
            <a:schemeClr val="accent1"/>
          </a:effectRef>
          <a:fontRef idx="minor">
            <a:schemeClr val="dk1"/>
          </a:fontRef>
        </p:style>
      </p:pic>
      <p:pic>
        <p:nvPicPr>
          <p:cNvPr id="1449994" name="Picture 10">
            <a:extLst>
              <a:ext uri="{FF2B5EF4-FFF2-40B4-BE49-F238E27FC236}">
                <a16:creationId xmlns:a16="http://schemas.microsoft.com/office/drawing/2014/main" id="{AC785C2E-2607-3B92-ED32-4CA61BCA6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1628776"/>
            <a:ext cx="4011613" cy="2105025"/>
          </a:xfrm>
          <a:prstGeom prst="rect">
            <a:avLst/>
          </a:prstGeom>
          <a:ln/>
        </p:spPr>
        <p:style>
          <a:lnRef idx="2">
            <a:schemeClr val="accent1"/>
          </a:lnRef>
          <a:fillRef idx="1">
            <a:schemeClr val="lt1"/>
          </a:fillRef>
          <a:effectRef idx="0">
            <a:schemeClr val="accent1"/>
          </a:effectRef>
          <a:fontRef idx="minor">
            <a:schemeClr val="dk1"/>
          </a:fontRef>
        </p:style>
      </p:pic>
      <p:sp>
        <p:nvSpPr>
          <p:cNvPr id="13" name="Titre 1">
            <a:extLst>
              <a:ext uri="{FF2B5EF4-FFF2-40B4-BE49-F238E27FC236}">
                <a16:creationId xmlns:a16="http://schemas.microsoft.com/office/drawing/2014/main" id="{363ACEB1-4495-98BE-8A3E-7EA23BDBBB8C}"/>
              </a:ext>
            </a:extLst>
          </p:cNvPr>
          <p:cNvSpPr>
            <a:spLocks noGrp="1"/>
          </p:cNvSpPr>
          <p:nvPr>
            <p:ph type="title"/>
          </p:nvPr>
        </p:nvSpPr>
        <p:spPr>
          <a:xfrm>
            <a:off x="1508751" y="572081"/>
            <a:ext cx="9079746" cy="530762"/>
          </a:xfrm>
        </p:spPr>
        <p:txBody>
          <a:bodyPr>
            <a:noAutofit/>
          </a:bodyPr>
          <a:lstStyle/>
          <a:p>
            <a:pPr marL="411480" indent="-411480" algn="ctr">
              <a:spcBef>
                <a:spcPct val="20000"/>
              </a:spcBef>
              <a:defRPr/>
            </a:pPr>
            <a:r>
              <a:rPr lang="fr-FR" sz="2400" dirty="0">
                <a:latin typeface="Arial" panose="020B0604020202020204" pitchFamily="34" charset="0"/>
                <a:cs typeface="Arial" panose="020B0604020202020204" pitchFamily="34" charset="0"/>
              </a:rPr>
              <a:t>     Efforts appliqués au sol:  Aile tirée bimoteur</a:t>
            </a:r>
          </a:p>
        </p:txBody>
      </p:sp>
      <p:sp>
        <p:nvSpPr>
          <p:cNvPr id="14" name="Rectangle 13">
            <a:extLst>
              <a:ext uri="{FF2B5EF4-FFF2-40B4-BE49-F238E27FC236}">
                <a16:creationId xmlns:a16="http://schemas.microsoft.com/office/drawing/2014/main" id="{F0258554-AE31-D65B-D074-03AA5CB133CF}"/>
              </a:ext>
            </a:extLst>
          </p:cNvPr>
          <p:cNvSpPr/>
          <p:nvPr/>
        </p:nvSpPr>
        <p:spPr>
          <a:xfrm>
            <a:off x="1824445" y="107859"/>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16" name="ZoneTexte 15">
            <a:extLst>
              <a:ext uri="{FF2B5EF4-FFF2-40B4-BE49-F238E27FC236}">
                <a16:creationId xmlns:a16="http://schemas.microsoft.com/office/drawing/2014/main" id="{14BAE601-40B4-91B5-C4AD-AD74FDC6CCC8}"/>
              </a:ext>
            </a:extLst>
          </p:cNvPr>
          <p:cNvSpPr txBox="1"/>
          <p:nvPr/>
        </p:nvSpPr>
        <p:spPr>
          <a:xfrm>
            <a:off x="950976" y="3898530"/>
            <a:ext cx="9814560" cy="2387833"/>
          </a:xfrm>
          <a:prstGeom prst="rect">
            <a:avLst/>
          </a:prstGeom>
          <a:noFill/>
        </p:spPr>
        <p:txBody>
          <a:bodyPr wrap="square">
            <a:spAutoFit/>
          </a:bodyPr>
          <a:lstStyle/>
          <a:p>
            <a:pPr marL="368300" indent="-279400" algn="just">
              <a:lnSpc>
                <a:spcPts val="1700"/>
              </a:lnSpc>
            </a:pPr>
            <a:r>
              <a:rPr lang="fr-FR" sz="2000" spc="-50" dirty="0">
                <a:solidFill>
                  <a:srgbClr val="000000"/>
                </a:solidFill>
                <a:effectLst/>
                <a:ea typeface="Times New Roman" panose="02020603050405020304" pitchFamily="18" charset="0"/>
              </a:rPr>
              <a:t>Ces forces induisent dans chaque section :</a:t>
            </a:r>
            <a:endParaRPr lang="fr-FR" sz="2000" spc="-50" dirty="0">
              <a:ea typeface="Times New Roman" panose="02020603050405020304" pitchFamily="18" charset="0"/>
            </a:endParaRPr>
          </a:p>
          <a:p>
            <a:pPr marL="431800" indent="-431800" algn="just">
              <a:lnSpc>
                <a:spcPts val="1700"/>
              </a:lnSpc>
              <a:buFont typeface="Arial" panose="020B0604020202020204" pitchFamily="34" charset="0"/>
              <a:buChar char="•"/>
            </a:pPr>
            <a:r>
              <a:rPr lang="fr-FR" sz="2000" u="none" strike="noStrike" spc="0" dirty="0">
                <a:solidFill>
                  <a:srgbClr val="000000"/>
                </a:solidFill>
                <a:effectLst/>
                <a:ea typeface="Times New Roman" panose="02020603050405020304" pitchFamily="18" charset="0"/>
                <a:cs typeface="Times New Roman" panose="02020603050405020304" pitchFamily="18" charset="0"/>
              </a:rPr>
              <a:t>un effort tranchant vers le bas (</a:t>
            </a:r>
            <a:r>
              <a:rPr lang="fr-FR" sz="2000" u="none" strike="noStrike" spc="0" dirty="0" err="1">
                <a:solidFill>
                  <a:srgbClr val="000000"/>
                </a:solidFill>
                <a:effectLst/>
                <a:ea typeface="Times New Roman" panose="02020603050405020304" pitchFamily="18" charset="0"/>
                <a:cs typeface="Times New Roman" panose="02020603050405020304" pitchFamily="18" charset="0"/>
              </a:rPr>
              <a:t>Tz</a:t>
            </a:r>
            <a:r>
              <a:rPr lang="fr-FR" sz="2000" u="none" strike="noStrike" spc="0" dirty="0">
                <a:solidFill>
                  <a:srgbClr val="000000"/>
                </a:solidFill>
                <a:effectLst/>
                <a:ea typeface="Times New Roman" panose="02020603050405020304" pitchFamily="18" charset="0"/>
                <a:cs typeface="Times New Roman" panose="02020603050405020304" pitchFamily="18" charset="0"/>
              </a:rPr>
              <a:t>), qui change de sens à l’aplomb du train (réaction), et qui engendre une contrainte de cisaillement transversal ;</a:t>
            </a:r>
            <a:endParaRPr lang="fr-FR" sz="2000" u="none" strike="noStrike" spc="0" dirty="0">
              <a:effectLst/>
              <a:ea typeface="Times New Roman" panose="02020603050405020304" pitchFamily="18" charset="0"/>
              <a:cs typeface="Times New Roman" panose="02020603050405020304" pitchFamily="18" charset="0"/>
            </a:endParaRPr>
          </a:p>
          <a:p>
            <a:pPr marL="342900" marR="190500" lvl="0" indent="-342900" algn="just">
              <a:lnSpc>
                <a:spcPts val="2760"/>
              </a:lnSpc>
              <a:buClr>
                <a:srgbClr val="000000"/>
              </a:buClr>
              <a:buSzPts val="1800"/>
              <a:buFont typeface="Arial" panose="020B0604020202020204" pitchFamily="34" charset="0"/>
              <a:buChar char="•"/>
              <a:tabLst>
                <a:tab pos="351790" algn="l"/>
              </a:tabLst>
            </a:pPr>
            <a:r>
              <a:rPr lang="fr-FR" sz="2000" u="none" strike="noStrike" spc="0" dirty="0">
                <a:solidFill>
                  <a:srgbClr val="000000"/>
                </a:solidFill>
                <a:effectLst/>
                <a:ea typeface="Times New Roman" panose="02020603050405020304" pitchFamily="18" charset="0"/>
                <a:cs typeface="Times New Roman" panose="02020603050405020304" pitchFamily="18" charset="0"/>
              </a:rPr>
              <a:t>un moment de flexion vers le bas (Mx) qui engendre sur le revêtement une contrainte, de traction à l’extrados et de compression à l’intrados ;</a:t>
            </a:r>
            <a:endParaRPr lang="fr-FR" sz="2000" u="none" strike="noStrike" spc="0" dirty="0">
              <a:effectLst/>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fr-FR" sz="2000" dirty="0">
                <a:solidFill>
                  <a:srgbClr val="000000"/>
                </a:solidFill>
                <a:effectLst/>
                <a:ea typeface="DejaVu Sans" panose="020B0603030804020204" pitchFamily="34" charset="0"/>
              </a:rPr>
              <a:t>Un moment de torsion (</a:t>
            </a:r>
            <a:r>
              <a:rPr lang="fr-FR" sz="2000" dirty="0" err="1">
                <a:solidFill>
                  <a:srgbClr val="000000"/>
                </a:solidFill>
                <a:effectLst/>
                <a:ea typeface="DejaVu Sans" panose="020B0603030804020204" pitchFamily="34" charset="0"/>
              </a:rPr>
              <a:t>My</a:t>
            </a:r>
            <a:r>
              <a:rPr lang="fr-FR" sz="2000" dirty="0">
                <a:solidFill>
                  <a:srgbClr val="000000"/>
                </a:solidFill>
                <a:effectLst/>
                <a:ea typeface="DejaVu Sans" panose="020B0603030804020204" pitchFamily="34" charset="0"/>
              </a:rPr>
              <a:t>) autour de Taxe élastique provoqué par le déport des points d</a:t>
            </a:r>
            <a:r>
              <a:rPr lang="fr-FR" sz="2000" dirty="0">
                <a:solidFill>
                  <a:srgbClr val="000000"/>
                </a:solidFill>
                <a:ea typeface="DejaVu Sans" panose="020B0603030804020204" pitchFamily="34" charset="0"/>
              </a:rPr>
              <a:t>’</a:t>
            </a:r>
            <a:r>
              <a:rPr lang="fr-FR" sz="2000" dirty="0">
                <a:solidFill>
                  <a:srgbClr val="000000"/>
                </a:solidFill>
                <a:effectLst/>
                <a:ea typeface="DejaVu Sans" panose="020B0603030804020204" pitchFamily="34" charset="0"/>
              </a:rPr>
              <a:t>application des masses par rapport au centre élastique qui va produire une contrainte de cisaillement périphérique</a:t>
            </a:r>
            <a:endParaRPr lang="fr-FR" sz="2000" dirty="0"/>
          </a:p>
        </p:txBody>
      </p:sp>
    </p:spTree>
    <p:extLst>
      <p:ext uri="{BB962C8B-B14F-4D97-AF65-F5344CB8AC3E}">
        <p14:creationId xmlns:p14="http://schemas.microsoft.com/office/powerpoint/2010/main" val="208510937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rotWithShape="1">
          <a:blip r:embed="rId3"/>
          <a:srcRect t="3574" b="55240"/>
          <a:stretch/>
        </p:blipFill>
        <p:spPr bwMode="auto">
          <a:xfrm>
            <a:off x="2160422" y="2135279"/>
            <a:ext cx="8441741" cy="1741018"/>
          </a:xfrm>
          <a:prstGeom prst="rect">
            <a:avLst/>
          </a:prstGeom>
          <a:ln>
            <a:noFill/>
            <a:headEnd/>
            <a:tailEnd/>
          </a:ln>
        </p:spPr>
        <p:style>
          <a:lnRef idx="2">
            <a:schemeClr val="dk1"/>
          </a:lnRef>
          <a:fillRef idx="1">
            <a:schemeClr val="lt1"/>
          </a:fillRef>
          <a:effectRef idx="0">
            <a:schemeClr val="dk1"/>
          </a:effectRef>
          <a:fontRef idx="minor">
            <a:schemeClr val="dk1"/>
          </a:fontRef>
        </p:style>
      </p:pic>
      <p:sp>
        <p:nvSpPr>
          <p:cNvPr id="2" name="Rectangle 1"/>
          <p:cNvSpPr/>
          <p:nvPr/>
        </p:nvSpPr>
        <p:spPr>
          <a:xfrm>
            <a:off x="1878090" y="541053"/>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tirée bimoteur</a:t>
            </a:r>
          </a:p>
        </p:txBody>
      </p:sp>
      <p:pic>
        <p:nvPicPr>
          <p:cNvPr id="6" name="Picture 2"/>
          <p:cNvPicPr>
            <a:picLocks noChangeAspect="1" noChangeArrowheads="1"/>
          </p:cNvPicPr>
          <p:nvPr/>
        </p:nvPicPr>
        <p:blipFill rotWithShape="1">
          <a:blip r:embed="rId3"/>
          <a:srcRect l="48532" t="69943" b="-1847"/>
          <a:stretch/>
        </p:blipFill>
        <p:spPr bwMode="auto">
          <a:xfrm>
            <a:off x="6300972" y="5054812"/>
            <a:ext cx="4300313" cy="895310"/>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21" name="Flèche vers le bas 20"/>
          <p:cNvSpPr/>
          <p:nvPr/>
        </p:nvSpPr>
        <p:spPr>
          <a:xfrm>
            <a:off x="6849848" y="2539537"/>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2" name="ZoneTexte 21"/>
          <p:cNvSpPr txBox="1"/>
          <p:nvPr/>
        </p:nvSpPr>
        <p:spPr>
          <a:xfrm>
            <a:off x="6906527" y="2676905"/>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3" name="Flèche vers le bas 22"/>
          <p:cNvSpPr/>
          <p:nvPr/>
        </p:nvSpPr>
        <p:spPr>
          <a:xfrm>
            <a:off x="5575079" y="2522166"/>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4" name="ZoneTexte 23"/>
          <p:cNvSpPr txBox="1"/>
          <p:nvPr/>
        </p:nvSpPr>
        <p:spPr>
          <a:xfrm>
            <a:off x="5004102" y="2612790"/>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5" name="ZoneTexte 24"/>
          <p:cNvSpPr txBox="1"/>
          <p:nvPr/>
        </p:nvSpPr>
        <p:spPr>
          <a:xfrm>
            <a:off x="10374682" y="2970883"/>
            <a:ext cx="658370" cy="424732"/>
          </a:xfrm>
          <a:prstGeom prst="rect">
            <a:avLst/>
          </a:prstGeom>
          <a:noFill/>
        </p:spPr>
        <p:txBody>
          <a:bodyPr wrap="square" rtlCol="0">
            <a:spAutoFit/>
          </a:bodyPr>
          <a:lstStyle/>
          <a:p>
            <a:r>
              <a:rPr lang="fr-FR" sz="2160" dirty="0"/>
              <a:t>T=0</a:t>
            </a:r>
          </a:p>
        </p:txBody>
      </p:sp>
      <p:sp>
        <p:nvSpPr>
          <p:cNvPr id="26" name="ZoneTexte 25"/>
          <p:cNvSpPr txBox="1"/>
          <p:nvPr/>
        </p:nvSpPr>
        <p:spPr>
          <a:xfrm>
            <a:off x="1675170" y="3026132"/>
            <a:ext cx="658370" cy="424732"/>
          </a:xfrm>
          <a:prstGeom prst="rect">
            <a:avLst/>
          </a:prstGeom>
          <a:noFill/>
        </p:spPr>
        <p:txBody>
          <a:bodyPr wrap="square" rtlCol="0">
            <a:spAutoFit/>
          </a:bodyPr>
          <a:lstStyle/>
          <a:p>
            <a:r>
              <a:rPr lang="fr-FR" sz="2160" dirty="0"/>
              <a:t>T=0</a:t>
            </a:r>
          </a:p>
        </p:txBody>
      </p:sp>
      <p:sp>
        <p:nvSpPr>
          <p:cNvPr id="27" name="Flèche courbée vers la gauche 26"/>
          <p:cNvSpPr/>
          <p:nvPr/>
        </p:nvSpPr>
        <p:spPr>
          <a:xfrm>
            <a:off x="6740503" y="1745398"/>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8" name="Flèche courbée vers la droite 27"/>
          <p:cNvSpPr/>
          <p:nvPr/>
        </p:nvSpPr>
        <p:spPr>
          <a:xfrm>
            <a:off x="5317259" y="1745398"/>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9" name="ZoneTexte 28"/>
          <p:cNvSpPr txBox="1"/>
          <p:nvPr/>
        </p:nvSpPr>
        <p:spPr>
          <a:xfrm>
            <a:off x="4584321" y="4414723"/>
            <a:ext cx="1640658" cy="424732"/>
          </a:xfrm>
          <a:prstGeom prst="rect">
            <a:avLst/>
          </a:prstGeom>
          <a:noFill/>
        </p:spPr>
        <p:txBody>
          <a:bodyPr wrap="square" rtlCol="0">
            <a:spAutoFit/>
          </a:bodyPr>
          <a:lstStyle/>
          <a:p>
            <a:r>
              <a:rPr lang="fr-FR" sz="2160" dirty="0"/>
              <a:t>Cisaillement</a:t>
            </a:r>
          </a:p>
        </p:txBody>
      </p:sp>
      <p:sp>
        <p:nvSpPr>
          <p:cNvPr id="30" name="ZoneTexte 29"/>
          <p:cNvSpPr txBox="1"/>
          <p:nvPr/>
        </p:nvSpPr>
        <p:spPr>
          <a:xfrm>
            <a:off x="10368208" y="2648059"/>
            <a:ext cx="855036" cy="424732"/>
          </a:xfrm>
          <a:prstGeom prst="rect">
            <a:avLst/>
          </a:prstGeom>
          <a:noFill/>
        </p:spPr>
        <p:txBody>
          <a:bodyPr wrap="square" rtlCol="0">
            <a:spAutoFit/>
          </a:bodyPr>
          <a:lstStyle/>
          <a:p>
            <a:r>
              <a:rPr lang="fr-FR" sz="2160" dirty="0"/>
              <a:t>M=0</a:t>
            </a:r>
          </a:p>
        </p:txBody>
      </p:sp>
      <p:sp>
        <p:nvSpPr>
          <p:cNvPr id="31" name="ZoneTexte 30"/>
          <p:cNvSpPr txBox="1"/>
          <p:nvPr/>
        </p:nvSpPr>
        <p:spPr>
          <a:xfrm>
            <a:off x="1653361" y="2709635"/>
            <a:ext cx="855036" cy="424732"/>
          </a:xfrm>
          <a:prstGeom prst="rect">
            <a:avLst/>
          </a:prstGeom>
          <a:noFill/>
        </p:spPr>
        <p:txBody>
          <a:bodyPr wrap="square" rtlCol="0">
            <a:spAutoFit/>
          </a:bodyPr>
          <a:lstStyle/>
          <a:p>
            <a:r>
              <a:rPr lang="fr-FR" sz="2160" dirty="0"/>
              <a:t>M=0</a:t>
            </a:r>
          </a:p>
        </p:txBody>
      </p:sp>
      <p:sp>
        <p:nvSpPr>
          <p:cNvPr id="32" name="ZoneTexte 31"/>
          <p:cNvSpPr txBox="1"/>
          <p:nvPr/>
        </p:nvSpPr>
        <p:spPr>
          <a:xfrm>
            <a:off x="7090620" y="13409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3" name="ZoneTexte 32"/>
          <p:cNvSpPr txBox="1"/>
          <p:nvPr/>
        </p:nvSpPr>
        <p:spPr>
          <a:xfrm>
            <a:off x="4897833" y="1268390"/>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4" name="ZoneTexte 33"/>
          <p:cNvSpPr txBox="1"/>
          <p:nvPr/>
        </p:nvSpPr>
        <p:spPr>
          <a:xfrm>
            <a:off x="4642115" y="5280868"/>
            <a:ext cx="1640658" cy="424732"/>
          </a:xfrm>
          <a:prstGeom prst="rect">
            <a:avLst/>
          </a:prstGeom>
          <a:noFill/>
        </p:spPr>
        <p:txBody>
          <a:bodyPr wrap="square" rtlCol="0">
            <a:spAutoFit/>
          </a:bodyPr>
          <a:lstStyle/>
          <a:p>
            <a:r>
              <a:rPr lang="fr-FR" sz="2160" dirty="0"/>
              <a:t>Flexion</a:t>
            </a:r>
          </a:p>
        </p:txBody>
      </p:sp>
      <p:pic>
        <p:nvPicPr>
          <p:cNvPr id="35" name="Picture 2"/>
          <p:cNvPicPr>
            <a:picLocks noChangeAspect="1" noChangeArrowheads="1"/>
          </p:cNvPicPr>
          <p:nvPr/>
        </p:nvPicPr>
        <p:blipFill rotWithShape="1">
          <a:blip r:embed="rId3"/>
          <a:srcRect l="48532" t="42935" b="29200"/>
          <a:stretch/>
        </p:blipFill>
        <p:spPr bwMode="auto">
          <a:xfrm>
            <a:off x="6300972" y="4074575"/>
            <a:ext cx="4301191" cy="781958"/>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6" name="Flèche vers le bas 35"/>
          <p:cNvSpPr/>
          <p:nvPr/>
        </p:nvSpPr>
        <p:spPr>
          <a:xfrm>
            <a:off x="7564897" y="3541720"/>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7" name="ZoneTexte 36"/>
          <p:cNvSpPr txBox="1"/>
          <p:nvPr/>
        </p:nvSpPr>
        <p:spPr>
          <a:xfrm>
            <a:off x="7612827" y="3469331"/>
            <a:ext cx="329185" cy="424732"/>
          </a:xfrm>
          <a:prstGeom prst="rect">
            <a:avLst/>
          </a:prstGeom>
          <a:noFill/>
        </p:spPr>
        <p:txBody>
          <a:bodyPr wrap="square" rtlCol="0">
            <a:spAutoFit/>
          </a:bodyPr>
          <a:lstStyle/>
          <a:p>
            <a:r>
              <a:rPr lang="fr-FR" sz="2160" dirty="0"/>
              <a:t>T</a:t>
            </a:r>
          </a:p>
        </p:txBody>
      </p:sp>
      <p:sp>
        <p:nvSpPr>
          <p:cNvPr id="38" name="Flèche vers le bas 37"/>
          <p:cNvSpPr/>
          <p:nvPr/>
        </p:nvSpPr>
        <p:spPr>
          <a:xfrm>
            <a:off x="4999815" y="3473799"/>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9" name="ZoneTexte 38"/>
          <p:cNvSpPr txBox="1"/>
          <p:nvPr/>
        </p:nvSpPr>
        <p:spPr>
          <a:xfrm>
            <a:off x="4551505" y="3415841"/>
            <a:ext cx="329185" cy="424732"/>
          </a:xfrm>
          <a:prstGeom prst="rect">
            <a:avLst/>
          </a:prstGeom>
          <a:noFill/>
        </p:spPr>
        <p:txBody>
          <a:bodyPr wrap="square" rtlCol="0">
            <a:spAutoFit/>
          </a:bodyPr>
          <a:lstStyle/>
          <a:p>
            <a:r>
              <a:rPr lang="fr-FR" sz="2160" dirty="0"/>
              <a:t>T</a:t>
            </a:r>
          </a:p>
        </p:txBody>
      </p:sp>
      <p:sp>
        <p:nvSpPr>
          <p:cNvPr id="41" name="Rectangle 40"/>
          <p:cNvSpPr/>
          <p:nvPr/>
        </p:nvSpPr>
        <p:spPr>
          <a:xfrm>
            <a:off x="1884843" y="1467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42" name="Tableau 41"/>
          <p:cNvGraphicFramePr>
            <a:graphicFrameLocks noGrp="1"/>
          </p:cNvGraphicFramePr>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3" name="Espace réservé du numéro de diapositive 2"/>
          <p:cNvSpPr>
            <a:spLocks noGrp="1"/>
          </p:cNvSpPr>
          <p:nvPr>
            <p:ph type="sldNum" sz="quarter" idx="12"/>
          </p:nvPr>
        </p:nvSpPr>
        <p:spPr>
          <a:xfrm>
            <a:off x="9069220" y="5980975"/>
            <a:ext cx="2468880" cy="365125"/>
          </a:xfrm>
        </p:spPr>
        <p:txBody>
          <a:bodyPr/>
          <a:lstStyle/>
          <a:p>
            <a:fld id="{52546A5F-30BF-4F18-BDC9-2A645E21CF39}" type="slidenum">
              <a:rPr lang="fr-FR" sz="1920" b="1"/>
              <a:t>25</a:t>
            </a:fld>
            <a:endParaRPr lang="fr-FR" sz="1920" b="1" dirty="0"/>
          </a:p>
        </p:txBody>
      </p:sp>
    </p:spTree>
    <p:extLst>
      <p:ext uri="{BB962C8B-B14F-4D97-AF65-F5344CB8AC3E}">
        <p14:creationId xmlns:p14="http://schemas.microsoft.com/office/powerpoint/2010/main" val="241019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p:bldP spid="25" grpId="0"/>
      <p:bldP spid="26" grpId="0"/>
      <p:bldP spid="27" grpId="0" animBg="1"/>
      <p:bldP spid="28" grpId="0" animBg="1"/>
      <p:bldP spid="29" grpId="0"/>
      <p:bldP spid="30" grpId="0"/>
      <p:bldP spid="31" grpId="0"/>
      <p:bldP spid="32" grpId="0"/>
      <p:bldP spid="33" grpId="0"/>
      <p:bldP spid="34" grpId="0"/>
      <p:bldP spid="36" grpId="0" animBg="1"/>
      <p:bldP spid="37" grpId="0"/>
      <p:bldP spid="38" grpId="0" animBg="1"/>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rotWithShape="1">
          <a:blip r:embed="rId3"/>
          <a:srcRect t="3574" b="55240"/>
          <a:stretch/>
        </p:blipFill>
        <p:spPr bwMode="auto">
          <a:xfrm>
            <a:off x="2160422" y="1708559"/>
            <a:ext cx="8441741" cy="1741018"/>
          </a:xfrm>
          <a:prstGeom prst="rect">
            <a:avLst/>
          </a:prstGeom>
          <a:ln>
            <a:noFill/>
            <a:headEnd/>
            <a:tailEnd/>
          </a:ln>
        </p:spPr>
        <p:style>
          <a:lnRef idx="2">
            <a:schemeClr val="dk1"/>
          </a:lnRef>
          <a:fillRef idx="1">
            <a:schemeClr val="lt1"/>
          </a:fillRef>
          <a:effectRef idx="0">
            <a:schemeClr val="dk1"/>
          </a:effectRef>
          <a:fontRef idx="minor">
            <a:schemeClr val="dk1"/>
          </a:fontRef>
        </p:style>
      </p:pic>
      <p:sp>
        <p:nvSpPr>
          <p:cNvPr id="2" name="Rectangle 1"/>
          <p:cNvSpPr/>
          <p:nvPr/>
        </p:nvSpPr>
        <p:spPr>
          <a:xfrm>
            <a:off x="1878090" y="541053"/>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tirée bimoteur</a:t>
            </a:r>
          </a:p>
        </p:txBody>
      </p:sp>
      <p:sp>
        <p:nvSpPr>
          <p:cNvPr id="21" name="Flèche vers le bas 20"/>
          <p:cNvSpPr/>
          <p:nvPr/>
        </p:nvSpPr>
        <p:spPr>
          <a:xfrm>
            <a:off x="6849848" y="2112817"/>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2" name="ZoneTexte 21"/>
          <p:cNvSpPr txBox="1"/>
          <p:nvPr/>
        </p:nvSpPr>
        <p:spPr>
          <a:xfrm>
            <a:off x="6906527" y="2250185"/>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3" name="Flèche vers le bas 22"/>
          <p:cNvSpPr/>
          <p:nvPr/>
        </p:nvSpPr>
        <p:spPr>
          <a:xfrm>
            <a:off x="5575079" y="2095446"/>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4" name="ZoneTexte 23"/>
          <p:cNvSpPr txBox="1"/>
          <p:nvPr/>
        </p:nvSpPr>
        <p:spPr>
          <a:xfrm>
            <a:off x="5004102" y="2186070"/>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5" name="ZoneTexte 24"/>
          <p:cNvSpPr txBox="1"/>
          <p:nvPr/>
        </p:nvSpPr>
        <p:spPr>
          <a:xfrm>
            <a:off x="10374682" y="2544163"/>
            <a:ext cx="658370" cy="424732"/>
          </a:xfrm>
          <a:prstGeom prst="rect">
            <a:avLst/>
          </a:prstGeom>
          <a:noFill/>
        </p:spPr>
        <p:txBody>
          <a:bodyPr wrap="square" rtlCol="0">
            <a:spAutoFit/>
          </a:bodyPr>
          <a:lstStyle/>
          <a:p>
            <a:r>
              <a:rPr lang="fr-FR" sz="2160" dirty="0"/>
              <a:t>T=0</a:t>
            </a:r>
          </a:p>
        </p:txBody>
      </p:sp>
      <p:sp>
        <p:nvSpPr>
          <p:cNvPr id="26" name="ZoneTexte 25"/>
          <p:cNvSpPr txBox="1"/>
          <p:nvPr/>
        </p:nvSpPr>
        <p:spPr>
          <a:xfrm>
            <a:off x="1675170" y="2599412"/>
            <a:ext cx="658370" cy="424732"/>
          </a:xfrm>
          <a:prstGeom prst="rect">
            <a:avLst/>
          </a:prstGeom>
          <a:noFill/>
        </p:spPr>
        <p:txBody>
          <a:bodyPr wrap="square" rtlCol="0">
            <a:spAutoFit/>
          </a:bodyPr>
          <a:lstStyle/>
          <a:p>
            <a:r>
              <a:rPr lang="fr-FR" sz="2160" dirty="0"/>
              <a:t>T=0</a:t>
            </a:r>
          </a:p>
        </p:txBody>
      </p:sp>
      <p:sp>
        <p:nvSpPr>
          <p:cNvPr id="27" name="Flèche courbée vers la gauche 26"/>
          <p:cNvSpPr/>
          <p:nvPr/>
        </p:nvSpPr>
        <p:spPr>
          <a:xfrm>
            <a:off x="6740503" y="1318678"/>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8" name="Flèche courbée vers la droite 27"/>
          <p:cNvSpPr/>
          <p:nvPr/>
        </p:nvSpPr>
        <p:spPr>
          <a:xfrm>
            <a:off x="5317259" y="1318678"/>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9" name="ZoneTexte 28"/>
          <p:cNvSpPr txBox="1"/>
          <p:nvPr/>
        </p:nvSpPr>
        <p:spPr>
          <a:xfrm>
            <a:off x="6822683" y="3599350"/>
            <a:ext cx="1640658" cy="424732"/>
          </a:xfrm>
          <a:prstGeom prst="rect">
            <a:avLst/>
          </a:prstGeom>
          <a:noFill/>
        </p:spPr>
        <p:txBody>
          <a:bodyPr wrap="square" rtlCol="0">
            <a:spAutoFit/>
          </a:bodyPr>
          <a:lstStyle/>
          <a:p>
            <a:r>
              <a:rPr lang="fr-FR" sz="2160" dirty="0"/>
              <a:t>Cisaillement</a:t>
            </a:r>
          </a:p>
        </p:txBody>
      </p:sp>
      <p:sp>
        <p:nvSpPr>
          <p:cNvPr id="30" name="ZoneTexte 29"/>
          <p:cNvSpPr txBox="1"/>
          <p:nvPr/>
        </p:nvSpPr>
        <p:spPr>
          <a:xfrm>
            <a:off x="10368208" y="2221339"/>
            <a:ext cx="855036" cy="424732"/>
          </a:xfrm>
          <a:prstGeom prst="rect">
            <a:avLst/>
          </a:prstGeom>
          <a:noFill/>
        </p:spPr>
        <p:txBody>
          <a:bodyPr wrap="square" rtlCol="0">
            <a:spAutoFit/>
          </a:bodyPr>
          <a:lstStyle/>
          <a:p>
            <a:r>
              <a:rPr lang="fr-FR" sz="2160" dirty="0"/>
              <a:t>M=0</a:t>
            </a:r>
          </a:p>
        </p:txBody>
      </p:sp>
      <p:sp>
        <p:nvSpPr>
          <p:cNvPr id="31" name="ZoneTexte 30"/>
          <p:cNvSpPr txBox="1"/>
          <p:nvPr/>
        </p:nvSpPr>
        <p:spPr>
          <a:xfrm>
            <a:off x="1653361" y="2282915"/>
            <a:ext cx="855036" cy="424732"/>
          </a:xfrm>
          <a:prstGeom prst="rect">
            <a:avLst/>
          </a:prstGeom>
          <a:noFill/>
        </p:spPr>
        <p:txBody>
          <a:bodyPr wrap="square" rtlCol="0">
            <a:spAutoFit/>
          </a:bodyPr>
          <a:lstStyle/>
          <a:p>
            <a:r>
              <a:rPr lang="fr-FR" sz="2160" dirty="0"/>
              <a:t>M=0</a:t>
            </a:r>
          </a:p>
        </p:txBody>
      </p:sp>
      <p:sp>
        <p:nvSpPr>
          <p:cNvPr id="32" name="ZoneTexte 31"/>
          <p:cNvSpPr txBox="1"/>
          <p:nvPr/>
        </p:nvSpPr>
        <p:spPr>
          <a:xfrm>
            <a:off x="7090620" y="91425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3" name="ZoneTexte 32"/>
          <p:cNvSpPr txBox="1"/>
          <p:nvPr/>
        </p:nvSpPr>
        <p:spPr>
          <a:xfrm>
            <a:off x="4897833" y="841670"/>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4" name="ZoneTexte 33"/>
          <p:cNvSpPr txBox="1"/>
          <p:nvPr/>
        </p:nvSpPr>
        <p:spPr>
          <a:xfrm>
            <a:off x="9649524" y="3211419"/>
            <a:ext cx="1640658" cy="424732"/>
          </a:xfrm>
          <a:prstGeom prst="rect">
            <a:avLst/>
          </a:prstGeom>
          <a:noFill/>
        </p:spPr>
        <p:txBody>
          <a:bodyPr wrap="square" rtlCol="0">
            <a:spAutoFit/>
          </a:bodyPr>
          <a:lstStyle/>
          <a:p>
            <a:r>
              <a:rPr lang="fr-FR" sz="2160" dirty="0"/>
              <a:t>Flexion</a:t>
            </a:r>
          </a:p>
        </p:txBody>
      </p:sp>
      <p:sp>
        <p:nvSpPr>
          <p:cNvPr id="36" name="Flèche vers le bas 35"/>
          <p:cNvSpPr/>
          <p:nvPr/>
        </p:nvSpPr>
        <p:spPr>
          <a:xfrm>
            <a:off x="7564897" y="3115000"/>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7" name="ZoneTexte 36"/>
          <p:cNvSpPr txBox="1"/>
          <p:nvPr/>
        </p:nvSpPr>
        <p:spPr>
          <a:xfrm>
            <a:off x="7612827" y="3042611"/>
            <a:ext cx="329185" cy="424732"/>
          </a:xfrm>
          <a:prstGeom prst="rect">
            <a:avLst/>
          </a:prstGeom>
          <a:noFill/>
        </p:spPr>
        <p:txBody>
          <a:bodyPr wrap="square" rtlCol="0">
            <a:spAutoFit/>
          </a:bodyPr>
          <a:lstStyle/>
          <a:p>
            <a:r>
              <a:rPr lang="fr-FR" sz="2160" dirty="0"/>
              <a:t>T</a:t>
            </a:r>
          </a:p>
        </p:txBody>
      </p:sp>
      <p:sp>
        <p:nvSpPr>
          <p:cNvPr id="38" name="Flèche vers le bas 37"/>
          <p:cNvSpPr/>
          <p:nvPr/>
        </p:nvSpPr>
        <p:spPr>
          <a:xfrm>
            <a:off x="4999815" y="3047079"/>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9" name="ZoneTexte 38"/>
          <p:cNvSpPr txBox="1"/>
          <p:nvPr/>
        </p:nvSpPr>
        <p:spPr>
          <a:xfrm>
            <a:off x="4551505" y="2989121"/>
            <a:ext cx="329185" cy="424732"/>
          </a:xfrm>
          <a:prstGeom prst="rect">
            <a:avLst/>
          </a:prstGeom>
          <a:noFill/>
        </p:spPr>
        <p:txBody>
          <a:bodyPr wrap="square" rtlCol="0">
            <a:spAutoFit/>
          </a:bodyPr>
          <a:lstStyle/>
          <a:p>
            <a:r>
              <a:rPr lang="fr-FR" sz="2160" dirty="0"/>
              <a:t>T</a:t>
            </a:r>
          </a:p>
        </p:txBody>
      </p:sp>
      <p:sp>
        <p:nvSpPr>
          <p:cNvPr id="41" name="Rectangle 40"/>
          <p:cNvSpPr/>
          <p:nvPr/>
        </p:nvSpPr>
        <p:spPr>
          <a:xfrm>
            <a:off x="1884843" y="1467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42" name="Tableau 41"/>
          <p:cNvGraphicFramePr>
            <a:graphicFrameLocks noGrp="1"/>
          </p:cNvGraphicFramePr>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3" name="Espace réservé du numéro de diapositive 2"/>
          <p:cNvSpPr>
            <a:spLocks noGrp="1"/>
          </p:cNvSpPr>
          <p:nvPr>
            <p:ph type="sldNum" sz="quarter" idx="12"/>
          </p:nvPr>
        </p:nvSpPr>
        <p:spPr>
          <a:xfrm>
            <a:off x="9069220" y="5980975"/>
            <a:ext cx="2468880" cy="365125"/>
          </a:xfrm>
        </p:spPr>
        <p:txBody>
          <a:bodyPr/>
          <a:lstStyle/>
          <a:p>
            <a:fld id="{52546A5F-30BF-4F18-BDC9-2A645E21CF39}" type="slidenum">
              <a:rPr lang="fr-FR" sz="1920" b="1"/>
              <a:t>26</a:t>
            </a:fld>
            <a:endParaRPr lang="fr-FR" sz="1920" b="1" dirty="0"/>
          </a:p>
        </p:txBody>
      </p:sp>
      <p:sp>
        <p:nvSpPr>
          <p:cNvPr id="5" name="Rectangle 1">
            <a:extLst>
              <a:ext uri="{FF2B5EF4-FFF2-40B4-BE49-F238E27FC236}">
                <a16:creationId xmlns:a16="http://schemas.microsoft.com/office/drawing/2014/main" id="{0E0CD788-9505-4B64-E18F-97951A40CBA0}"/>
              </a:ext>
            </a:extLst>
          </p:cNvPr>
          <p:cNvSpPr>
            <a:spLocks noChangeArrowheads="1"/>
          </p:cNvSpPr>
          <p:nvPr/>
        </p:nvSpPr>
        <p:spPr bwMode="auto">
          <a:xfrm>
            <a:off x="1357466" y="4398119"/>
            <a:ext cx="9865778"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785813" algn="l"/>
              </a:tabLst>
              <a:defRPr>
                <a:solidFill>
                  <a:schemeClr val="tx1"/>
                </a:solidFill>
                <a:latin typeface="Arial" panose="020B0604020202020204" pitchFamily="34" charset="0"/>
              </a:defRPr>
            </a:lvl1pPr>
            <a:lvl2pPr eaLnBrk="0" fontAlgn="base" hangingPunct="0">
              <a:spcBef>
                <a:spcPct val="0"/>
              </a:spcBef>
              <a:spcAft>
                <a:spcPct val="0"/>
              </a:spcAft>
              <a:tabLst>
                <a:tab pos="785813" algn="l"/>
              </a:tabLst>
              <a:defRPr>
                <a:solidFill>
                  <a:schemeClr val="tx1"/>
                </a:solidFill>
                <a:latin typeface="Arial" panose="020B0604020202020204" pitchFamily="34" charset="0"/>
              </a:defRPr>
            </a:lvl2pPr>
            <a:lvl3pPr eaLnBrk="0" fontAlgn="base" hangingPunct="0">
              <a:spcBef>
                <a:spcPct val="0"/>
              </a:spcBef>
              <a:spcAft>
                <a:spcPct val="0"/>
              </a:spcAft>
              <a:tabLst>
                <a:tab pos="785813" algn="l"/>
              </a:tabLst>
              <a:defRPr>
                <a:solidFill>
                  <a:schemeClr val="tx1"/>
                </a:solidFill>
                <a:latin typeface="Arial" panose="020B0604020202020204" pitchFamily="34" charset="0"/>
              </a:defRPr>
            </a:lvl3pPr>
            <a:lvl4pPr eaLnBrk="0" fontAlgn="base" hangingPunct="0">
              <a:spcBef>
                <a:spcPct val="0"/>
              </a:spcBef>
              <a:spcAft>
                <a:spcPct val="0"/>
              </a:spcAft>
              <a:tabLst>
                <a:tab pos="785813" algn="l"/>
              </a:tabLst>
              <a:defRPr>
                <a:solidFill>
                  <a:schemeClr val="tx1"/>
                </a:solidFill>
                <a:latin typeface="Arial" panose="020B0604020202020204" pitchFamily="34" charset="0"/>
              </a:defRPr>
            </a:lvl4pPr>
            <a:lvl5pPr eaLnBrk="0" fontAlgn="base" hangingPunct="0">
              <a:spcBef>
                <a:spcPct val="0"/>
              </a:spcBef>
              <a:spcAft>
                <a:spcPct val="0"/>
              </a:spcAft>
              <a:tabLst>
                <a:tab pos="785813" algn="l"/>
              </a:tabLst>
              <a:defRPr>
                <a:solidFill>
                  <a:schemeClr val="tx1"/>
                </a:solidFill>
                <a:latin typeface="Arial" panose="020B0604020202020204" pitchFamily="34" charset="0"/>
              </a:defRPr>
            </a:lvl5pPr>
            <a:lvl6pPr eaLnBrk="0" fontAlgn="base" hangingPunct="0">
              <a:spcBef>
                <a:spcPct val="0"/>
              </a:spcBef>
              <a:spcAft>
                <a:spcPct val="0"/>
              </a:spcAft>
              <a:tabLst>
                <a:tab pos="785813" algn="l"/>
              </a:tabLst>
              <a:defRPr>
                <a:solidFill>
                  <a:schemeClr val="tx1"/>
                </a:solidFill>
                <a:latin typeface="Arial" panose="020B0604020202020204" pitchFamily="34" charset="0"/>
              </a:defRPr>
            </a:lvl6pPr>
            <a:lvl7pPr eaLnBrk="0" fontAlgn="base" hangingPunct="0">
              <a:spcBef>
                <a:spcPct val="0"/>
              </a:spcBef>
              <a:spcAft>
                <a:spcPct val="0"/>
              </a:spcAft>
              <a:tabLst>
                <a:tab pos="785813" algn="l"/>
              </a:tabLst>
              <a:defRPr>
                <a:solidFill>
                  <a:schemeClr val="tx1"/>
                </a:solidFill>
                <a:latin typeface="Arial" panose="020B0604020202020204" pitchFamily="34" charset="0"/>
              </a:defRPr>
            </a:lvl7pPr>
            <a:lvl8pPr eaLnBrk="0" fontAlgn="base" hangingPunct="0">
              <a:spcBef>
                <a:spcPct val="0"/>
              </a:spcBef>
              <a:spcAft>
                <a:spcPct val="0"/>
              </a:spcAft>
              <a:tabLst>
                <a:tab pos="785813" algn="l"/>
              </a:tabLst>
              <a:defRPr>
                <a:solidFill>
                  <a:schemeClr val="tx1"/>
                </a:solidFill>
                <a:latin typeface="Arial" panose="020B0604020202020204" pitchFamily="34" charset="0"/>
              </a:defRPr>
            </a:lvl8pPr>
            <a:lvl9pPr eaLnBrk="0" fontAlgn="base" hangingPunct="0">
              <a:spcBef>
                <a:spcPct val="0"/>
              </a:spcBef>
              <a:spcAft>
                <a:spcPct val="0"/>
              </a:spcAft>
              <a:tabLst>
                <a:tab pos="785813" algn="l"/>
              </a:tabLs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tab pos="785813" algn="l"/>
              </a:tabLst>
            </a:pPr>
            <a:r>
              <a:rPr kumimoji="0" lang="fr-FR" altLang="fr-FR" sz="2000" u="none" strike="noStrike" cap="none" normalizeH="0" baseline="0" dirty="0">
                <a:ln>
                  <a:noFill/>
                </a:ln>
                <a:solidFill>
                  <a:srgbClr val="000000"/>
                </a:solidFill>
                <a:effectLst/>
                <a:latin typeface="+mn-lt"/>
                <a:ea typeface="Times New Roman" panose="02020603050405020304" pitchFamily="18" charset="0"/>
              </a:rPr>
              <a:t>Aux forces massiques, vient s</a:t>
            </a:r>
            <a:r>
              <a:rPr lang="fr-FR" altLang="fr-FR" sz="2000" baseline="30000" dirty="0">
                <a:solidFill>
                  <a:srgbClr val="000000"/>
                </a:solidFill>
                <a:latin typeface="+mn-lt"/>
                <a:ea typeface="Times New Roman" panose="02020603050405020304" pitchFamily="18" charset="0"/>
              </a:rPr>
              <a:t>’</a:t>
            </a:r>
            <a:r>
              <a:rPr kumimoji="0" lang="fr-FR" altLang="fr-FR" sz="2000" u="none" strike="noStrike" cap="none" normalizeH="0" baseline="0" dirty="0">
                <a:ln>
                  <a:noFill/>
                </a:ln>
                <a:solidFill>
                  <a:srgbClr val="000000"/>
                </a:solidFill>
                <a:effectLst/>
                <a:latin typeface="+mn-lt"/>
                <a:ea typeface="Times New Roman" panose="02020603050405020304" pitchFamily="18" charset="0"/>
              </a:rPr>
              <a:t>opposer la portance dominante, il en résulte :</a:t>
            </a:r>
            <a:endParaRPr kumimoji="0" lang="fr-FR" altLang="fr-FR" sz="200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785813" algn="l"/>
              </a:tabLst>
            </a:pPr>
            <a:r>
              <a:rPr kumimoji="0" lang="fr-FR" altLang="fr-FR" sz="2000" u="none" strike="noStrike" cap="none" normalizeH="0" baseline="0" dirty="0">
                <a:ln>
                  <a:noFill/>
                </a:ln>
                <a:solidFill>
                  <a:srgbClr val="000000"/>
                </a:solidFill>
                <a:effectLst/>
                <a:latin typeface="+mn-lt"/>
                <a:ea typeface="Times New Roman" panose="02020603050405020304" pitchFamily="18" charset="0"/>
              </a:rPr>
              <a:t>un effort tranchant vers le haut (</a:t>
            </a:r>
            <a:r>
              <a:rPr kumimoji="0" lang="fr-FR" altLang="fr-FR" sz="2000" u="none" strike="noStrike" cap="none" normalizeH="0" baseline="0" dirty="0" err="1">
                <a:ln>
                  <a:noFill/>
                </a:ln>
                <a:solidFill>
                  <a:srgbClr val="000000"/>
                </a:solidFill>
                <a:effectLst/>
                <a:latin typeface="+mn-lt"/>
                <a:ea typeface="Times New Roman" panose="02020603050405020304" pitchFamily="18" charset="0"/>
              </a:rPr>
              <a:t>T</a:t>
            </a:r>
            <a:r>
              <a:rPr kumimoji="0" lang="fr-FR" altLang="fr-FR" sz="2000" u="none" strike="noStrike" cap="none" normalizeH="0" baseline="0" dirty="0" err="1">
                <a:ln>
                  <a:noFill/>
                </a:ln>
                <a:solidFill>
                  <a:srgbClr val="000000"/>
                </a:solidFill>
                <a:effectLst/>
                <a:latin typeface="+mn-lt"/>
                <a:ea typeface="Calibri" panose="020F0502020204030204" pitchFamily="34" charset="0"/>
                <a:cs typeface="Calibri" panose="020F0502020204030204" pitchFamily="34" charset="0"/>
              </a:rPr>
              <a:t>x</a:t>
            </a:r>
            <a:r>
              <a:rPr kumimoji="0" lang="fr-FR" altLang="fr-FR" sz="2000" u="none" strike="noStrike" cap="none" normalizeH="0" baseline="0" dirty="0">
                <a:ln>
                  <a:noFill/>
                </a:ln>
                <a:solidFill>
                  <a:srgbClr val="000000"/>
                </a:solidFill>
                <a:effectLst/>
                <a:latin typeface="+mn-lt"/>
                <a:ea typeface="Calibri" panose="020F0502020204030204" pitchFamily="34" charset="0"/>
                <a:cs typeface="Calibri" panose="020F0502020204030204" pitchFamily="34" charset="0"/>
              </a:rPr>
              <a:t>): </a:t>
            </a:r>
            <a:r>
              <a:rPr kumimoji="0" lang="fr-FR" altLang="fr-FR" sz="2000" u="none" strike="noStrike" cap="none" normalizeH="0" baseline="0" dirty="0">
                <a:ln>
                  <a:noFill/>
                </a:ln>
                <a:solidFill>
                  <a:srgbClr val="000000"/>
                </a:solidFill>
                <a:effectLst/>
                <a:latin typeface="+mn-lt"/>
                <a:ea typeface="Times New Roman" panose="02020603050405020304" pitchFamily="18" charset="0"/>
              </a:rPr>
              <a:t>cisaillement transversal ;</a:t>
            </a:r>
            <a:endParaRPr kumimoji="0" lang="fr-FR" altLang="fr-FR" sz="2000" u="none" strike="noStrike" cap="none" normalizeH="0" baseline="0" dirty="0">
              <a:ln>
                <a:noFill/>
              </a:ln>
              <a:solidFill>
                <a:schemeClr val="tx1"/>
              </a:solidFill>
              <a:effectLst/>
              <a:latin typeface="+mn-l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785813" algn="l"/>
              </a:tabLst>
            </a:pPr>
            <a:r>
              <a:rPr kumimoji="0" lang="fr-FR" altLang="fr-FR" sz="2000" u="none" strike="noStrike" cap="none" normalizeH="0" baseline="0" dirty="0">
                <a:ln>
                  <a:noFill/>
                </a:ln>
                <a:solidFill>
                  <a:srgbClr val="000000"/>
                </a:solidFill>
                <a:effectLst/>
                <a:latin typeface="+mn-lt"/>
                <a:ea typeface="Times New Roman" panose="02020603050405020304" pitchFamily="18" charset="0"/>
              </a:rPr>
              <a:t>un moment de flexion vers le haut (Mx): compression extrados et traction intrados ;</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tab pos="785813" algn="l"/>
              </a:tabLst>
            </a:pPr>
            <a:r>
              <a:rPr lang="fr-FR" sz="2000" spc="-50" dirty="0">
                <a:effectLst/>
                <a:latin typeface="+mn-lt"/>
              </a:rPr>
              <a:t>un moment de torsion (</a:t>
            </a:r>
            <a:r>
              <a:rPr lang="fr-FR" sz="2000" spc="-50" dirty="0" err="1">
                <a:effectLst/>
                <a:latin typeface="+mn-lt"/>
              </a:rPr>
              <a:t>My</a:t>
            </a:r>
            <a:r>
              <a:rPr lang="fr-FR" sz="2000" spc="-50" dirty="0">
                <a:effectLst/>
                <a:latin typeface="+mn-lt"/>
              </a:rPr>
              <a:t>) (déport des masse / centre élastique): </a:t>
            </a:r>
            <a:r>
              <a:rPr kumimoji="0" lang="fr-FR" altLang="fr-FR" sz="2000" u="none" strike="noStrike" cap="none" normalizeH="0" baseline="0" dirty="0">
                <a:ln>
                  <a:noFill/>
                </a:ln>
                <a:solidFill>
                  <a:srgbClr val="000000"/>
                </a:solidFill>
                <a:effectLst/>
                <a:latin typeface="+mn-lt"/>
                <a:ea typeface="DejaVu Sans" panose="020B0603030804020204" pitchFamily="34" charset="0"/>
              </a:rPr>
              <a:t>cisaillement périphérique.</a:t>
            </a:r>
            <a:r>
              <a:rPr kumimoji="0" lang="fr-FR" altLang="fr-FR" sz="200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125126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p:bldP spid="25" grpId="0"/>
      <p:bldP spid="26" grpId="0"/>
      <p:bldP spid="27" grpId="0" animBg="1"/>
      <p:bldP spid="28" grpId="0" animBg="1"/>
      <p:bldP spid="29" grpId="0"/>
      <p:bldP spid="30" grpId="0"/>
      <p:bldP spid="31" grpId="0"/>
      <p:bldP spid="32" grpId="0"/>
      <p:bldP spid="33" grpId="0"/>
      <p:bldP spid="34" grpId="0"/>
      <p:bldP spid="36" grpId="0" animBg="1"/>
      <p:bldP spid="37" grpId="0"/>
      <p:bldP spid="38" grpId="0" animBg="1"/>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4843" y="1467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5" name="Rectangle 4"/>
          <p:cNvSpPr/>
          <p:nvPr/>
        </p:nvSpPr>
        <p:spPr>
          <a:xfrm>
            <a:off x="1878090" y="541053"/>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poussée bimoteur</a:t>
            </a:r>
          </a:p>
        </p:txBody>
      </p:sp>
      <p:pic>
        <p:nvPicPr>
          <p:cNvPr id="6" name="Imag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843" y="1188084"/>
            <a:ext cx="8680270" cy="5048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653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numéro de diapositive 5">
            <a:extLst>
              <a:ext uri="{FF2B5EF4-FFF2-40B4-BE49-F238E27FC236}">
                <a16:creationId xmlns:a16="http://schemas.microsoft.com/office/drawing/2014/main" id="{E8AF1590-209A-A12D-119F-6377B4970A3A}"/>
              </a:ext>
            </a:extLst>
          </p:cNvPr>
          <p:cNvSpPr>
            <a:spLocks noGrp="1"/>
          </p:cNvSpPr>
          <p:nvPr>
            <p:ph type="sldNum" sz="quarter" idx="12"/>
          </p:nvPr>
        </p:nvSpPr>
        <p:spPr/>
        <p:txBody>
          <a:bodyPr/>
          <a:lstStyle/>
          <a:p>
            <a:fld id="{3F447FCD-0AE2-41E3-9A67-D0FC77B6835E}" type="slidenum">
              <a:rPr lang="fr-FR" altLang="fr-FR"/>
              <a:pPr/>
              <a:t>28</a:t>
            </a:fld>
            <a:endParaRPr lang="fr-FR" altLang="fr-FR"/>
          </a:p>
        </p:txBody>
      </p:sp>
      <p:pic>
        <p:nvPicPr>
          <p:cNvPr id="1453065" name="Picture 9">
            <a:extLst>
              <a:ext uri="{FF2B5EF4-FFF2-40B4-BE49-F238E27FC236}">
                <a16:creationId xmlns:a16="http://schemas.microsoft.com/office/drawing/2014/main" id="{469488D9-069A-54FC-1C2C-2DA022750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942" y="1414777"/>
            <a:ext cx="6612534" cy="2562225"/>
          </a:xfrm>
          <a:prstGeom prst="rect">
            <a:avLst/>
          </a:prstGeom>
          <a:ln/>
        </p:spPr>
        <p:style>
          <a:lnRef idx="2">
            <a:schemeClr val="accent1"/>
          </a:lnRef>
          <a:fillRef idx="1">
            <a:schemeClr val="lt1"/>
          </a:fillRef>
          <a:effectRef idx="0">
            <a:schemeClr val="accent1"/>
          </a:effectRef>
          <a:fontRef idx="minor">
            <a:schemeClr val="dk1"/>
          </a:fontRef>
        </p:style>
      </p:pic>
      <p:pic>
        <p:nvPicPr>
          <p:cNvPr id="1453066" name="Picture 10">
            <a:extLst>
              <a:ext uri="{FF2B5EF4-FFF2-40B4-BE49-F238E27FC236}">
                <a16:creationId xmlns:a16="http://schemas.microsoft.com/office/drawing/2014/main" id="{359C238D-4BB6-A29B-687B-D945BE927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944" y="1367133"/>
            <a:ext cx="4143375" cy="1800225"/>
          </a:xfrm>
          <a:prstGeom prst="rect">
            <a:avLst/>
          </a:prstGeom>
          <a:ln/>
        </p:spPr>
        <p:style>
          <a:lnRef idx="2">
            <a:schemeClr val="accent1"/>
          </a:lnRef>
          <a:fillRef idx="1">
            <a:schemeClr val="lt1"/>
          </a:fillRef>
          <a:effectRef idx="0">
            <a:schemeClr val="accent1"/>
          </a:effectRef>
          <a:fontRef idx="minor">
            <a:schemeClr val="dk1"/>
          </a:fontRef>
        </p:style>
      </p:pic>
      <p:pic>
        <p:nvPicPr>
          <p:cNvPr id="1453067" name="Picture 11">
            <a:extLst>
              <a:ext uri="{FF2B5EF4-FFF2-40B4-BE49-F238E27FC236}">
                <a16:creationId xmlns:a16="http://schemas.microsoft.com/office/drawing/2014/main" id="{7A2843F5-EE6C-4F7E-4B9B-EA7BA4F67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43" y="3235683"/>
            <a:ext cx="4143375" cy="1768475"/>
          </a:xfrm>
          <a:prstGeom prst="rect">
            <a:avLst/>
          </a:prstGeom>
          <a:ln/>
        </p:spPr>
        <p:style>
          <a:lnRef idx="2">
            <a:schemeClr val="accent1"/>
          </a:lnRef>
          <a:fillRef idx="1">
            <a:schemeClr val="lt1"/>
          </a:fillRef>
          <a:effectRef idx="0">
            <a:schemeClr val="accent1"/>
          </a:effectRef>
          <a:fontRef idx="minor">
            <a:schemeClr val="dk1"/>
          </a:fontRef>
        </p:style>
      </p:pic>
      <p:sp>
        <p:nvSpPr>
          <p:cNvPr id="14" name="Rectangle 13">
            <a:extLst>
              <a:ext uri="{FF2B5EF4-FFF2-40B4-BE49-F238E27FC236}">
                <a16:creationId xmlns:a16="http://schemas.microsoft.com/office/drawing/2014/main" id="{2F844E5A-C95F-3D84-BED5-4F06E2345E18}"/>
              </a:ext>
            </a:extLst>
          </p:cNvPr>
          <p:cNvSpPr/>
          <p:nvPr/>
        </p:nvSpPr>
        <p:spPr>
          <a:xfrm>
            <a:off x="1884843" y="124401"/>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15" name="Rectangle 14">
            <a:extLst>
              <a:ext uri="{FF2B5EF4-FFF2-40B4-BE49-F238E27FC236}">
                <a16:creationId xmlns:a16="http://schemas.microsoft.com/office/drawing/2014/main" id="{FC199C0C-CFDB-9747-AFDA-A0D0C011563A}"/>
              </a:ext>
            </a:extLst>
          </p:cNvPr>
          <p:cNvSpPr/>
          <p:nvPr/>
        </p:nvSpPr>
        <p:spPr>
          <a:xfrm>
            <a:off x="1878090" y="699549"/>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poussée bimoteur</a:t>
            </a:r>
          </a:p>
        </p:txBody>
      </p:sp>
      <p:sp>
        <p:nvSpPr>
          <p:cNvPr id="17" name="ZoneTexte 16">
            <a:extLst>
              <a:ext uri="{FF2B5EF4-FFF2-40B4-BE49-F238E27FC236}">
                <a16:creationId xmlns:a16="http://schemas.microsoft.com/office/drawing/2014/main" id="{A93B6BFD-7A83-8700-377B-3110E7A87354}"/>
              </a:ext>
            </a:extLst>
          </p:cNvPr>
          <p:cNvSpPr txBox="1"/>
          <p:nvPr/>
        </p:nvSpPr>
        <p:spPr>
          <a:xfrm>
            <a:off x="313942" y="5156021"/>
            <a:ext cx="10894533"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Les charges des moteurs étant supportées par le fuselage n’apparaissent plus sur les courbes de l’aile.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Les efforts ainsi que les contraintes sont similaires à l’aile tirée </a:t>
            </a:r>
            <a:r>
              <a:rPr lang="fr-FR" sz="1800" dirty="0" err="1">
                <a:solidFill>
                  <a:srgbClr val="000000"/>
                </a:solidFill>
                <a:effectLst/>
                <a:ea typeface="DejaVu Sans" panose="020B0603030804020204" pitchFamily="34" charset="0"/>
              </a:rPr>
              <a:t>Tz</a:t>
            </a:r>
            <a:r>
              <a:rPr lang="fr-FR" sz="1800" dirty="0">
                <a:solidFill>
                  <a:srgbClr val="000000"/>
                </a:solidFill>
                <a:effectLst/>
                <a:ea typeface="DejaVu Sans" panose="020B0603030804020204" pitchFamily="34" charset="0"/>
              </a:rPr>
              <a:t>, Mx et </a:t>
            </a:r>
            <a:r>
              <a:rPr lang="fr-FR" sz="1800" dirty="0" err="1">
                <a:solidFill>
                  <a:srgbClr val="000000"/>
                </a:solidFill>
                <a:effectLst/>
                <a:ea typeface="DejaVu Sans" panose="020B0603030804020204" pitchFamily="34" charset="0"/>
              </a:rPr>
              <a:t>My</a:t>
            </a:r>
            <a:r>
              <a:rPr lang="fr-FR" sz="1800" dirty="0">
                <a:solidFill>
                  <a:srgbClr val="000000"/>
                </a:solidFill>
                <a:effectLst/>
                <a:ea typeface="DejaVu Sans" panose="020B0603030804020204" pitchFamily="34" charset="0"/>
              </a:rPr>
              <a:t>.</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Les efforts tranchants et les moments de flexion étant maximum à </a:t>
            </a:r>
            <a:r>
              <a:rPr lang="fr-FR" dirty="0">
                <a:solidFill>
                  <a:srgbClr val="000000"/>
                </a:solidFill>
                <a:ea typeface="DejaVu Sans" panose="020B0603030804020204" pitchFamily="34" charset="0"/>
              </a:rPr>
              <a:t>l’</a:t>
            </a:r>
            <a:r>
              <a:rPr lang="fr-FR" sz="1800" dirty="0">
                <a:solidFill>
                  <a:srgbClr val="000000"/>
                </a:solidFill>
                <a:effectLst/>
                <a:ea typeface="DejaVu Sans" panose="020B0603030804020204" pitchFamily="34" charset="0"/>
              </a:rPr>
              <a:t>emplanture. </a:t>
            </a:r>
          </a:p>
          <a:p>
            <a:pPr marL="285750" indent="-285750" algn="just">
              <a:buFont typeface="Arial" panose="020B0604020202020204" pitchFamily="34" charset="0"/>
              <a:buChar char="•"/>
            </a:pPr>
            <a:r>
              <a:rPr lang="fr-FR" dirty="0">
                <a:solidFill>
                  <a:srgbClr val="000000"/>
                </a:solidFill>
                <a:ea typeface="DejaVu Sans" panose="020B0603030804020204" pitchFamily="34" charset="0"/>
              </a:rPr>
              <a:t>L</a:t>
            </a:r>
            <a:r>
              <a:rPr lang="fr-FR" sz="1800" dirty="0">
                <a:solidFill>
                  <a:srgbClr val="000000"/>
                </a:solidFill>
                <a:effectLst/>
                <a:ea typeface="DejaVu Sans" panose="020B0603030804020204" pitchFamily="34" charset="0"/>
              </a:rPr>
              <a:t>e renforcement s’effectue par une grande épaisseur de T aile à ce niveau là</a:t>
            </a:r>
            <a:endParaRPr lang="fr-FR" dirty="0"/>
          </a:p>
        </p:txBody>
      </p:sp>
    </p:spTree>
    <p:extLst>
      <p:ext uri="{BB962C8B-B14F-4D97-AF65-F5344CB8AC3E}">
        <p14:creationId xmlns:p14="http://schemas.microsoft.com/office/powerpoint/2010/main" val="27849499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p:nvPr/>
        </p:nvPicPr>
        <p:blipFill rotWithShape="1">
          <a:blip r:embed="rId3"/>
          <a:srcRect l="26206" t="14379" r="45193" b="21711"/>
          <a:stretch/>
        </p:blipFill>
        <p:spPr bwMode="auto">
          <a:xfrm>
            <a:off x="6817213" y="1225437"/>
            <a:ext cx="5031335" cy="4929089"/>
          </a:xfrm>
          <a:prstGeom prst="rect">
            <a:avLst/>
          </a:prstGeom>
          <a:ln>
            <a:noFill/>
          </a:ln>
          <a:extLst>
            <a:ext uri="{53640926-AAD7-44D8-BBD7-CCE9431645EC}">
              <a14:shadowObscured xmlns:a14="http://schemas.microsoft.com/office/drawing/2010/main"/>
            </a:ext>
          </a:extLst>
        </p:spPr>
      </p:pic>
      <p:sp>
        <p:nvSpPr>
          <p:cNvPr id="9" name="Flèche vers le bas 8"/>
          <p:cNvSpPr/>
          <p:nvPr/>
        </p:nvSpPr>
        <p:spPr>
          <a:xfrm>
            <a:off x="9332881" y="2791082"/>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Flèche vers le bas 9"/>
          <p:cNvSpPr/>
          <p:nvPr/>
        </p:nvSpPr>
        <p:spPr>
          <a:xfrm flipV="1">
            <a:off x="8905635" y="2077262"/>
            <a:ext cx="185828" cy="5486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1" name="ZoneTexte 10"/>
          <p:cNvSpPr txBox="1"/>
          <p:nvPr/>
        </p:nvSpPr>
        <p:spPr>
          <a:xfrm>
            <a:off x="9472676" y="2856973"/>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3" name="ZoneTexte 12"/>
          <p:cNvSpPr txBox="1"/>
          <p:nvPr/>
        </p:nvSpPr>
        <p:spPr>
          <a:xfrm>
            <a:off x="9643822" y="2143328"/>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5" name="Rectangle 14"/>
          <p:cNvSpPr/>
          <p:nvPr/>
        </p:nvSpPr>
        <p:spPr>
          <a:xfrm>
            <a:off x="1960847" y="22001"/>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16" name="Tableau 15"/>
          <p:cNvGraphicFramePr>
            <a:graphicFrameLocks noGrp="1"/>
          </p:cNvGraphicFramePr>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2" name="Espace réservé du numéro de diapositive 1"/>
          <p:cNvSpPr>
            <a:spLocks noGrp="1"/>
          </p:cNvSpPr>
          <p:nvPr>
            <p:ph type="sldNum" sz="quarter" idx="12"/>
          </p:nvPr>
        </p:nvSpPr>
        <p:spPr>
          <a:xfrm>
            <a:off x="9054734" y="5971964"/>
            <a:ext cx="2468880" cy="365125"/>
          </a:xfrm>
        </p:spPr>
        <p:txBody>
          <a:bodyPr/>
          <a:lstStyle/>
          <a:p>
            <a:fld id="{52546A5F-30BF-4F18-BDC9-2A645E21CF39}" type="slidenum">
              <a:rPr lang="fr-FR" sz="1920"/>
              <a:t>29</a:t>
            </a:fld>
            <a:endParaRPr lang="fr-FR" sz="1920" dirty="0"/>
          </a:p>
        </p:txBody>
      </p:sp>
      <p:sp>
        <p:nvSpPr>
          <p:cNvPr id="14" name="Rectangle 13"/>
          <p:cNvSpPr/>
          <p:nvPr/>
        </p:nvSpPr>
        <p:spPr>
          <a:xfrm>
            <a:off x="1451807" y="570932"/>
            <a:ext cx="9210006"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longitudinaux en vol rectiligne: Aile tirée bimoteur</a:t>
            </a:r>
          </a:p>
        </p:txBody>
      </p:sp>
      <p:sp>
        <p:nvSpPr>
          <p:cNvPr id="4" name="Flèche : en arc 3">
            <a:extLst>
              <a:ext uri="{FF2B5EF4-FFF2-40B4-BE49-F238E27FC236}">
                <a16:creationId xmlns:a16="http://schemas.microsoft.com/office/drawing/2014/main" id="{A64046F7-F2CC-6408-1573-7A2EE40754A1}"/>
              </a:ext>
            </a:extLst>
          </p:cNvPr>
          <p:cNvSpPr/>
          <p:nvPr/>
        </p:nvSpPr>
        <p:spPr>
          <a:xfrm rot="5400000">
            <a:off x="9641067" y="2323900"/>
            <a:ext cx="467174" cy="461665"/>
          </a:xfrm>
          <a:prstGeom prst="circularArrow">
            <a:avLst>
              <a:gd name="adj1" fmla="val 12500"/>
              <a:gd name="adj2" fmla="val 1142319"/>
              <a:gd name="adj3" fmla="val 20457681"/>
              <a:gd name="adj4" fmla="val 8356484"/>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8" name="Espace réservé du contenu 2">
            <a:extLst>
              <a:ext uri="{FF2B5EF4-FFF2-40B4-BE49-F238E27FC236}">
                <a16:creationId xmlns:a16="http://schemas.microsoft.com/office/drawing/2014/main" id="{65135B2C-4270-7C31-DDDF-ED18C1284F31}"/>
              </a:ext>
            </a:extLst>
          </p:cNvPr>
          <p:cNvSpPr>
            <a:spLocks noGrp="1"/>
          </p:cNvSpPr>
          <p:nvPr>
            <p:ph idx="1"/>
          </p:nvPr>
        </p:nvSpPr>
        <p:spPr>
          <a:xfrm>
            <a:off x="124692" y="1096772"/>
            <a:ext cx="6854228" cy="4535791"/>
          </a:xfrm>
        </p:spPr>
        <p:style>
          <a:lnRef idx="2">
            <a:schemeClr val="accent1"/>
          </a:lnRef>
          <a:fillRef idx="1">
            <a:schemeClr val="lt1"/>
          </a:fillRef>
          <a:effectRef idx="0">
            <a:schemeClr val="accent1"/>
          </a:effectRef>
          <a:fontRef idx="minor">
            <a:schemeClr val="dk1"/>
          </a:fontRef>
        </p:style>
        <p:txBody>
          <a:bodyPr>
            <a:noAutofit/>
          </a:bodyPr>
          <a:lstStyle/>
          <a:p>
            <a:pPr marL="0" indent="0" algn="just">
              <a:lnSpc>
                <a:spcPts val="1500"/>
              </a:lnSpc>
              <a:spcBef>
                <a:spcPts val="600"/>
              </a:spcBef>
              <a:spcAft>
                <a:spcPts val="600"/>
              </a:spcAft>
              <a:buNone/>
            </a:pPr>
            <a:r>
              <a:rPr lang="fr-FR" sz="2000" spc="-50" dirty="0">
                <a:solidFill>
                  <a:srgbClr val="000000"/>
                </a:solidFill>
                <a:effectLst/>
                <a:ea typeface="Times New Roman" panose="02020603050405020304" pitchFamily="18" charset="0"/>
              </a:rPr>
              <a:t>A la force de traînée de l’aile, s'oppose la force de propulsion (Tu) dominante, il en résulte:</a:t>
            </a:r>
            <a:endParaRPr lang="fr-FR" sz="2000" spc="-50" dirty="0">
              <a:effectLst/>
              <a:ea typeface="Times New Roman" panose="02020603050405020304" pitchFamily="18" charset="0"/>
            </a:endParaRPr>
          </a:p>
          <a:p>
            <a:pPr>
              <a:lnSpc>
                <a:spcPts val="2135"/>
              </a:lnSpc>
              <a:spcBef>
                <a:spcPts val="600"/>
              </a:spcBef>
              <a:spcAft>
                <a:spcPts val="600"/>
              </a:spcAft>
              <a:buClr>
                <a:srgbClr val="000000"/>
              </a:buClr>
              <a:buSzPts val="1800"/>
              <a:tabLst>
                <a:tab pos="1482725" algn="l"/>
              </a:tabLst>
            </a:pPr>
            <a:r>
              <a:rPr lang="fr-FR" sz="2000" u="none" strike="noStrike" spc="0" dirty="0">
                <a:solidFill>
                  <a:srgbClr val="000000"/>
                </a:solidFill>
                <a:effectLst/>
                <a:ea typeface="Times New Roman" panose="02020603050405020304" pitchFamily="18" charset="0"/>
                <a:cs typeface="Times New Roman" panose="02020603050405020304" pitchFamily="18" charset="0"/>
              </a:rPr>
              <a:t>un effort tranchant (</a:t>
            </a:r>
            <a:r>
              <a:rPr lang="fr-FR" sz="2000" u="none" strike="noStrike" spc="0" dirty="0" err="1">
                <a:solidFill>
                  <a:srgbClr val="000000"/>
                </a:solidFill>
                <a:effectLst/>
                <a:ea typeface="Times New Roman" panose="02020603050405020304" pitchFamily="18" charset="0"/>
                <a:cs typeface="Times New Roman" panose="02020603050405020304" pitchFamily="18" charset="0"/>
              </a:rPr>
              <a:t>Tx</a:t>
            </a:r>
            <a:r>
              <a:rPr lang="fr-FR" sz="2000" u="none" strike="noStrike" spc="0" dirty="0">
                <a:solidFill>
                  <a:srgbClr val="000000"/>
                </a:solidFill>
                <a:effectLst/>
                <a:ea typeface="Times New Roman" panose="02020603050405020304" pitchFamily="18" charset="0"/>
                <a:cs typeface="Times New Roman" panose="02020603050405020304" pitchFamily="18" charset="0"/>
              </a:rPr>
              <a:t>) longitudinal qui change de signe sur l’axe du GTR et qui provoque une contrainte de cisaillement ;</a:t>
            </a:r>
            <a:endParaRPr lang="fr-FR" sz="2000" u="none" strike="noStrike" spc="0" dirty="0">
              <a:effectLst/>
              <a:ea typeface="Times New Roman" panose="02020603050405020304" pitchFamily="18" charset="0"/>
              <a:cs typeface="Times New Roman" panose="02020603050405020304" pitchFamily="18" charset="0"/>
            </a:endParaRPr>
          </a:p>
          <a:p>
            <a:pPr>
              <a:lnSpc>
                <a:spcPts val="2110"/>
              </a:lnSpc>
              <a:spcBef>
                <a:spcPts val="600"/>
              </a:spcBef>
              <a:spcAft>
                <a:spcPts val="600"/>
              </a:spcAft>
              <a:buClr>
                <a:srgbClr val="000000"/>
              </a:buClr>
              <a:buSzPts val="1800"/>
              <a:tabLst>
                <a:tab pos="1482725" algn="l"/>
              </a:tabLst>
            </a:pPr>
            <a:r>
              <a:rPr lang="fr-FR" sz="2000" u="none" strike="noStrike" spc="0" dirty="0">
                <a:solidFill>
                  <a:srgbClr val="000000"/>
                </a:solidFill>
                <a:effectLst/>
                <a:ea typeface="Times New Roman" panose="02020603050405020304" pitchFamily="18" charset="0"/>
                <a:cs typeface="Times New Roman" panose="02020603050405020304" pitchFamily="18" charset="0"/>
              </a:rPr>
              <a:t>un moment de flexion (</a:t>
            </a:r>
            <a:r>
              <a:rPr lang="fr-FR" sz="2000" u="none" strike="noStrike" spc="0" dirty="0" err="1">
                <a:solidFill>
                  <a:srgbClr val="000000"/>
                </a:solidFill>
                <a:effectLst/>
                <a:ea typeface="Times New Roman" panose="02020603050405020304" pitchFamily="18" charset="0"/>
                <a:cs typeface="Times New Roman" panose="02020603050405020304" pitchFamily="18" charset="0"/>
              </a:rPr>
              <a:t>Mz</a:t>
            </a:r>
            <a:r>
              <a:rPr lang="fr-FR" sz="2000" u="none" strike="noStrike" spc="0" dirty="0">
                <a:solidFill>
                  <a:srgbClr val="000000"/>
                </a:solidFill>
                <a:effectLst/>
                <a:ea typeface="Times New Roman" panose="02020603050405020304" pitchFamily="18" charset="0"/>
                <a:cs typeface="Times New Roman" panose="02020603050405020304" pitchFamily="18" charset="0"/>
              </a:rPr>
              <a:t>) vers l’arrière qui change de sens entre le moteur et </a:t>
            </a:r>
            <a:r>
              <a:rPr lang="fr-FR" sz="2000" dirty="0">
                <a:solidFill>
                  <a:srgbClr val="000000"/>
                </a:solidFill>
                <a:ea typeface="Times New Roman" panose="02020603050405020304" pitchFamily="18" charset="0"/>
                <a:cs typeface="Times New Roman" panose="02020603050405020304" pitchFamily="18" charset="0"/>
              </a:rPr>
              <a:t>l’</a:t>
            </a:r>
            <a:r>
              <a:rPr lang="fr-FR" sz="2000" u="none" strike="noStrike" spc="0" dirty="0">
                <a:solidFill>
                  <a:srgbClr val="000000"/>
                </a:solidFill>
                <a:effectLst/>
                <a:ea typeface="Times New Roman" panose="02020603050405020304" pitchFamily="18" charset="0"/>
                <a:cs typeface="Times New Roman" panose="02020603050405020304" pitchFamily="18" charset="0"/>
              </a:rPr>
              <a:t>emplanture (point 0) et qui provoque une contrainte de :</a:t>
            </a:r>
            <a:endParaRPr lang="fr-FR" sz="2000" u="none" strike="noStrike" spc="0" dirty="0">
              <a:effectLst/>
              <a:ea typeface="Times New Roman" panose="02020603050405020304" pitchFamily="18" charset="0"/>
              <a:cs typeface="Times New Roman" panose="02020603050405020304" pitchFamily="18" charset="0"/>
            </a:endParaRPr>
          </a:p>
          <a:p>
            <a:pPr indent="214313" algn="just">
              <a:lnSpc>
                <a:spcPts val="1500"/>
              </a:lnSpc>
              <a:spcBef>
                <a:spcPts val="600"/>
              </a:spcBef>
              <a:spcAft>
                <a:spcPts val="600"/>
              </a:spcAft>
              <a:buClr>
                <a:srgbClr val="000000"/>
              </a:buClr>
              <a:buSzPts val="1500"/>
              <a:buFont typeface="Courier New" panose="02070309020205020404" pitchFamily="49" charset="0"/>
              <a:buChar char="o"/>
              <a:tabLst>
                <a:tab pos="1776095" algn="l"/>
              </a:tabLst>
            </a:pPr>
            <a:r>
              <a:rPr lang="fr-FR" sz="2000" u="none" strike="noStrike" spc="-50" dirty="0">
                <a:solidFill>
                  <a:srgbClr val="000000"/>
                </a:solidFill>
                <a:effectLst/>
                <a:ea typeface="Times New Roman" panose="02020603050405020304" pitchFamily="18" charset="0"/>
                <a:cs typeface="Times New Roman" panose="02020603050405020304" pitchFamily="18" charset="0"/>
              </a:rPr>
              <a:t>traction du bord d'attaque depuis le saumon jusqu’au point 0 ;</a:t>
            </a:r>
            <a:endParaRPr lang="fr-FR" sz="2000" u="none" strike="noStrike" spc="-50" dirty="0">
              <a:effectLst/>
              <a:ea typeface="Times New Roman" panose="02020603050405020304" pitchFamily="18" charset="0"/>
              <a:cs typeface="Times New Roman" panose="02020603050405020304" pitchFamily="18" charset="0"/>
            </a:endParaRPr>
          </a:p>
          <a:p>
            <a:pPr indent="214313" algn="just">
              <a:lnSpc>
                <a:spcPts val="1500"/>
              </a:lnSpc>
              <a:spcBef>
                <a:spcPts val="600"/>
              </a:spcBef>
              <a:spcAft>
                <a:spcPts val="600"/>
              </a:spcAft>
              <a:buClr>
                <a:srgbClr val="000000"/>
              </a:buClr>
              <a:buSzPts val="1500"/>
              <a:buFont typeface="Courier New" panose="02070309020205020404" pitchFamily="49" charset="0"/>
              <a:buChar char="o"/>
              <a:tabLst>
                <a:tab pos="1776095" algn="l"/>
              </a:tabLst>
            </a:pPr>
            <a:r>
              <a:rPr lang="fr-FR" sz="2000" spc="-50" dirty="0">
                <a:solidFill>
                  <a:srgbClr val="000000"/>
                </a:solidFill>
                <a:cs typeface="Times New Roman" panose="02020603050405020304" pitchFamily="18" charset="0"/>
              </a:rPr>
              <a:t>compression</a:t>
            </a:r>
            <a:r>
              <a:rPr lang="fr-FR" sz="2000" u="none" strike="noStrike" spc="-50" dirty="0">
                <a:solidFill>
                  <a:srgbClr val="000000"/>
                </a:solidFill>
                <a:effectLst/>
                <a:ea typeface="Times New Roman" panose="02020603050405020304" pitchFamily="18" charset="0"/>
                <a:cs typeface="Times New Roman" panose="02020603050405020304" pitchFamily="18" charset="0"/>
              </a:rPr>
              <a:t> du bord d’attaque du point 0 à </a:t>
            </a:r>
            <a:r>
              <a:rPr lang="fr-FR" sz="2000" spc="-50" dirty="0">
                <a:solidFill>
                  <a:srgbClr val="000000"/>
                </a:solidFill>
                <a:ea typeface="Times New Roman" panose="02020603050405020304" pitchFamily="18" charset="0"/>
                <a:cs typeface="Times New Roman" panose="02020603050405020304" pitchFamily="18" charset="0"/>
              </a:rPr>
              <a:t>l’</a:t>
            </a:r>
            <a:r>
              <a:rPr lang="fr-FR" sz="2000" u="none" strike="noStrike" spc="-50" dirty="0">
                <a:solidFill>
                  <a:srgbClr val="000000"/>
                </a:solidFill>
                <a:effectLst/>
                <a:ea typeface="Times New Roman" panose="02020603050405020304" pitchFamily="18" charset="0"/>
                <a:cs typeface="Times New Roman" panose="02020603050405020304" pitchFamily="18" charset="0"/>
              </a:rPr>
              <a:t>emplanture ;</a:t>
            </a:r>
            <a:endParaRPr lang="fr-FR" sz="2000" u="none" strike="noStrike" spc="-50" dirty="0">
              <a:effectLst/>
              <a:ea typeface="Times New Roman" panose="02020603050405020304" pitchFamily="18" charset="0"/>
              <a:cs typeface="Times New Roman" panose="02020603050405020304" pitchFamily="18" charset="0"/>
            </a:endParaRPr>
          </a:p>
          <a:p>
            <a:pPr algn="just">
              <a:lnSpc>
                <a:spcPts val="1500"/>
              </a:lnSpc>
              <a:spcBef>
                <a:spcPts val="600"/>
              </a:spcBef>
              <a:spcAft>
                <a:spcPts val="600"/>
              </a:spcAft>
              <a:buClr>
                <a:srgbClr val="000000"/>
              </a:buClr>
              <a:buSzPts val="1800"/>
              <a:tabLst>
                <a:tab pos="1482725" algn="l"/>
              </a:tabLst>
            </a:pPr>
            <a:r>
              <a:rPr lang="fr-FR" sz="2000" u="none" strike="noStrike" spc="0" dirty="0">
                <a:solidFill>
                  <a:srgbClr val="000000"/>
                </a:solidFill>
                <a:effectLst/>
                <a:ea typeface="Times New Roman" panose="02020603050405020304" pitchFamily="18" charset="0"/>
                <a:cs typeface="Times New Roman" panose="02020603050405020304" pitchFamily="18" charset="0"/>
              </a:rPr>
              <a:t>un moment de torsion par rapport à l’axe élastique (E) généré par :</a:t>
            </a:r>
          </a:p>
          <a:p>
            <a:pPr algn="just">
              <a:lnSpc>
                <a:spcPts val="1500"/>
              </a:lnSpc>
              <a:spcBef>
                <a:spcPts val="600"/>
              </a:spcBef>
              <a:spcAft>
                <a:spcPts val="600"/>
              </a:spcAft>
              <a:buClr>
                <a:srgbClr val="000000"/>
              </a:buClr>
              <a:buSzPts val="1800"/>
              <a:tabLst>
                <a:tab pos="1482725" algn="l"/>
              </a:tabLst>
            </a:pPr>
            <a:r>
              <a:rPr lang="fr-FR" sz="2000" dirty="0">
                <a:solidFill>
                  <a:srgbClr val="000000"/>
                </a:solidFill>
                <a:ea typeface="Times New Roman" panose="02020603050405020304" pitchFamily="18" charset="0"/>
                <a:cs typeface="Times New Roman" panose="02020603050405020304" pitchFamily="18" charset="0"/>
              </a:rPr>
              <a:t>La pousse  Tu*L</a:t>
            </a:r>
          </a:p>
          <a:p>
            <a:pPr algn="just">
              <a:lnSpc>
                <a:spcPts val="1500"/>
              </a:lnSpc>
              <a:spcBef>
                <a:spcPts val="600"/>
              </a:spcBef>
              <a:spcAft>
                <a:spcPts val="600"/>
              </a:spcAft>
              <a:buClr>
                <a:srgbClr val="000000"/>
              </a:buClr>
              <a:buSzPts val="1800"/>
              <a:tabLst>
                <a:tab pos="1482725" algn="l"/>
              </a:tabLst>
            </a:pPr>
            <a:r>
              <a:rPr lang="fr-FR" sz="2000" dirty="0">
                <a:solidFill>
                  <a:srgbClr val="000000"/>
                </a:solidFill>
                <a:ea typeface="Times New Roman" panose="02020603050405020304" pitchFamily="18" charset="0"/>
                <a:cs typeface="Times New Roman" panose="02020603050405020304" pitchFamily="18" charset="0"/>
              </a:rPr>
              <a:t>Le poids excentre P*L</a:t>
            </a:r>
          </a:p>
          <a:p>
            <a:pPr algn="just">
              <a:lnSpc>
                <a:spcPts val="1500"/>
              </a:lnSpc>
              <a:spcBef>
                <a:spcPts val="600"/>
              </a:spcBef>
              <a:spcAft>
                <a:spcPts val="600"/>
              </a:spcAft>
              <a:buClr>
                <a:srgbClr val="000000"/>
              </a:buClr>
              <a:buSzPts val="1800"/>
              <a:tabLst>
                <a:tab pos="1482725" algn="l"/>
              </a:tabLst>
            </a:pPr>
            <a:endParaRPr lang="fr-FR" sz="2000" u="none" strike="noStrike" spc="0" dirty="0">
              <a:effectLst/>
              <a:ea typeface="Times New Roman" panose="02020603050405020304" pitchFamily="18" charset="0"/>
              <a:cs typeface="Times New Roman" panose="02020603050405020304" pitchFamily="18" charset="0"/>
            </a:endParaRPr>
          </a:p>
          <a:p>
            <a:pPr>
              <a:spcBef>
                <a:spcPts val="600"/>
              </a:spcBef>
              <a:spcAft>
                <a:spcPts val="600"/>
              </a:spcAft>
            </a:pPr>
            <a:endParaRPr lang="fr-FR" sz="2000" dirty="0"/>
          </a:p>
        </p:txBody>
      </p:sp>
    </p:spTree>
    <p:extLst>
      <p:ext uri="{BB962C8B-B14F-4D97-AF65-F5344CB8AC3E}">
        <p14:creationId xmlns:p14="http://schemas.microsoft.com/office/powerpoint/2010/main" val="25427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7DD552-3B49-218F-62CC-2DC37492AE1A}"/>
              </a:ext>
            </a:extLst>
          </p:cNvPr>
          <p:cNvSpPr>
            <a:spLocks noGrp="1"/>
          </p:cNvSpPr>
          <p:nvPr>
            <p:ph type="title"/>
          </p:nvPr>
        </p:nvSpPr>
        <p:spPr>
          <a:xfrm>
            <a:off x="976746" y="2218025"/>
            <a:ext cx="10515600" cy="1325563"/>
          </a:xfrm>
        </p:spPr>
        <p:style>
          <a:lnRef idx="2">
            <a:schemeClr val="accent2">
              <a:shade val="50000"/>
            </a:schemeClr>
          </a:lnRef>
          <a:fillRef idx="1">
            <a:schemeClr val="accent2"/>
          </a:fillRef>
          <a:effectRef idx="0">
            <a:schemeClr val="accent2"/>
          </a:effectRef>
          <a:fontRef idx="minor">
            <a:schemeClr val="lt1"/>
          </a:fontRef>
        </p:style>
        <p:txBody>
          <a:bodyPr/>
          <a:lstStyle/>
          <a:p>
            <a:r>
              <a:rPr lang="fr-FR" sz="4400" u="none" strike="noStrike" dirty="0">
                <a:effectLst/>
              </a:rPr>
              <a:t>Efforts appliqués à la voilure en vol et au sol</a:t>
            </a:r>
            <a:endParaRPr lang="fr-FR" dirty="0"/>
          </a:p>
        </p:txBody>
      </p:sp>
    </p:spTree>
    <p:extLst>
      <p:ext uri="{BB962C8B-B14F-4D97-AF65-F5344CB8AC3E}">
        <p14:creationId xmlns:p14="http://schemas.microsoft.com/office/powerpoint/2010/main" val="454743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numéro de diapositive 5">
            <a:extLst>
              <a:ext uri="{FF2B5EF4-FFF2-40B4-BE49-F238E27FC236}">
                <a16:creationId xmlns:a16="http://schemas.microsoft.com/office/drawing/2014/main" id="{1AA752F0-939C-2731-8012-543001FBC5F1}"/>
              </a:ext>
            </a:extLst>
          </p:cNvPr>
          <p:cNvSpPr>
            <a:spLocks noGrp="1"/>
          </p:cNvSpPr>
          <p:nvPr>
            <p:ph type="sldNum" sz="quarter" idx="12"/>
          </p:nvPr>
        </p:nvSpPr>
        <p:spPr/>
        <p:txBody>
          <a:bodyPr/>
          <a:lstStyle/>
          <a:p>
            <a:fld id="{E4C7D321-B5F4-43F3-BA6C-A4FFFEC9AB21}" type="slidenum">
              <a:rPr lang="fr-FR" altLang="fr-FR"/>
              <a:pPr/>
              <a:t>30</a:t>
            </a:fld>
            <a:endParaRPr lang="fr-FR" altLang="fr-FR"/>
          </a:p>
        </p:txBody>
      </p:sp>
      <p:sp>
        <p:nvSpPr>
          <p:cNvPr id="13" name="Rectangle 12">
            <a:extLst>
              <a:ext uri="{FF2B5EF4-FFF2-40B4-BE49-F238E27FC236}">
                <a16:creationId xmlns:a16="http://schemas.microsoft.com/office/drawing/2014/main" id="{52E280C8-03B0-AA56-938B-1BFE79B1E7B1}"/>
              </a:ext>
            </a:extLst>
          </p:cNvPr>
          <p:cNvSpPr/>
          <p:nvPr/>
        </p:nvSpPr>
        <p:spPr>
          <a:xfrm>
            <a:off x="1960847" y="22001"/>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14" name="Rectangle 13">
            <a:extLst>
              <a:ext uri="{FF2B5EF4-FFF2-40B4-BE49-F238E27FC236}">
                <a16:creationId xmlns:a16="http://schemas.microsoft.com/office/drawing/2014/main" id="{11DA45EB-A290-AB30-3B44-B1555CD4E0E6}"/>
              </a:ext>
            </a:extLst>
          </p:cNvPr>
          <p:cNvSpPr/>
          <p:nvPr/>
        </p:nvSpPr>
        <p:spPr>
          <a:xfrm>
            <a:off x="1451807" y="570932"/>
            <a:ext cx="9210006"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longitudinaux en vol rectiligne: Aile tirée bimoteur</a:t>
            </a:r>
          </a:p>
        </p:txBody>
      </p:sp>
      <p:sp>
        <p:nvSpPr>
          <p:cNvPr id="15" name="Espace réservé du contenu 2">
            <a:extLst>
              <a:ext uri="{FF2B5EF4-FFF2-40B4-BE49-F238E27FC236}">
                <a16:creationId xmlns:a16="http://schemas.microsoft.com/office/drawing/2014/main" id="{0F90DA1C-3072-4FFB-FF93-A92771A35FF4}"/>
              </a:ext>
            </a:extLst>
          </p:cNvPr>
          <p:cNvSpPr>
            <a:spLocks noGrp="1"/>
          </p:cNvSpPr>
          <p:nvPr>
            <p:ph idx="1"/>
          </p:nvPr>
        </p:nvSpPr>
        <p:spPr>
          <a:xfrm>
            <a:off x="838200" y="1096773"/>
            <a:ext cx="10515600" cy="1341628"/>
          </a:xfrm>
        </p:spPr>
        <p:style>
          <a:lnRef idx="2">
            <a:schemeClr val="accent1"/>
          </a:lnRef>
          <a:fillRef idx="1">
            <a:schemeClr val="lt1"/>
          </a:fillRef>
          <a:effectRef idx="0">
            <a:schemeClr val="accent1"/>
          </a:effectRef>
          <a:fontRef idx="minor">
            <a:schemeClr val="dk1"/>
          </a:fontRef>
        </p:style>
        <p:txBody>
          <a:bodyPr>
            <a:noAutofit/>
          </a:bodyPr>
          <a:lstStyle/>
          <a:p>
            <a:pPr algn="just">
              <a:lnSpc>
                <a:spcPts val="1500"/>
              </a:lnSpc>
              <a:spcBef>
                <a:spcPts val="600"/>
              </a:spcBef>
              <a:spcAft>
                <a:spcPts val="600"/>
              </a:spcAft>
              <a:buClr>
                <a:srgbClr val="000000"/>
              </a:buClr>
              <a:buSzPts val="1800"/>
              <a:tabLst>
                <a:tab pos="1482725" algn="l"/>
              </a:tabLst>
            </a:pPr>
            <a:r>
              <a:rPr lang="fr-FR" sz="2000" u="none" strike="noStrike" spc="0" dirty="0">
                <a:solidFill>
                  <a:srgbClr val="000000"/>
                </a:solidFill>
                <a:effectLst/>
                <a:ea typeface="Times New Roman" panose="02020603050405020304" pitchFamily="18" charset="0"/>
                <a:cs typeface="Times New Roman" panose="02020603050405020304" pitchFamily="18" charset="0"/>
              </a:rPr>
              <a:t>un moment de torsion par rapport à l’axe élastique (E) généré par :</a:t>
            </a:r>
          </a:p>
          <a:p>
            <a:pPr algn="just">
              <a:lnSpc>
                <a:spcPts val="1500"/>
              </a:lnSpc>
              <a:spcBef>
                <a:spcPts val="600"/>
              </a:spcBef>
              <a:spcAft>
                <a:spcPts val="600"/>
              </a:spcAft>
              <a:buClr>
                <a:srgbClr val="000000"/>
              </a:buClr>
              <a:buSzPts val="1800"/>
              <a:tabLst>
                <a:tab pos="1482725" algn="l"/>
              </a:tabLst>
            </a:pPr>
            <a:r>
              <a:rPr lang="fr-FR" sz="2000" dirty="0">
                <a:solidFill>
                  <a:srgbClr val="000000"/>
                </a:solidFill>
                <a:ea typeface="Times New Roman" panose="02020603050405020304" pitchFamily="18" charset="0"/>
                <a:cs typeface="Times New Roman" panose="02020603050405020304" pitchFamily="18" charset="0"/>
              </a:rPr>
              <a:t>La pousse  Tu*L</a:t>
            </a:r>
          </a:p>
          <a:p>
            <a:pPr algn="just">
              <a:lnSpc>
                <a:spcPts val="1500"/>
              </a:lnSpc>
              <a:spcBef>
                <a:spcPts val="600"/>
              </a:spcBef>
              <a:spcAft>
                <a:spcPts val="600"/>
              </a:spcAft>
              <a:buClr>
                <a:srgbClr val="000000"/>
              </a:buClr>
              <a:buSzPts val="1800"/>
              <a:tabLst>
                <a:tab pos="1482725" algn="l"/>
              </a:tabLst>
            </a:pPr>
            <a:r>
              <a:rPr lang="fr-FR" sz="2000" dirty="0">
                <a:solidFill>
                  <a:srgbClr val="000000"/>
                </a:solidFill>
                <a:ea typeface="Times New Roman" panose="02020603050405020304" pitchFamily="18" charset="0"/>
                <a:cs typeface="Times New Roman" panose="02020603050405020304" pitchFamily="18" charset="0"/>
              </a:rPr>
              <a:t>Le poids excentre P*L</a:t>
            </a:r>
          </a:p>
          <a:p>
            <a:pPr algn="just">
              <a:lnSpc>
                <a:spcPts val="1500"/>
              </a:lnSpc>
              <a:spcBef>
                <a:spcPts val="600"/>
              </a:spcBef>
              <a:spcAft>
                <a:spcPts val="600"/>
              </a:spcAft>
              <a:buClr>
                <a:srgbClr val="000000"/>
              </a:buClr>
              <a:buSzPts val="1800"/>
              <a:tabLst>
                <a:tab pos="1482725" algn="l"/>
              </a:tabLst>
            </a:pPr>
            <a:endParaRPr lang="fr-FR" sz="2000" u="none" strike="noStrike" spc="0" dirty="0">
              <a:effectLst/>
              <a:ea typeface="Times New Roman" panose="02020603050405020304" pitchFamily="18" charset="0"/>
              <a:cs typeface="Times New Roman" panose="02020603050405020304" pitchFamily="18" charset="0"/>
            </a:endParaRPr>
          </a:p>
          <a:p>
            <a:pPr>
              <a:spcBef>
                <a:spcPts val="600"/>
              </a:spcBef>
              <a:spcAft>
                <a:spcPts val="600"/>
              </a:spcAft>
            </a:pPr>
            <a:endParaRPr lang="fr-FR" sz="2000" dirty="0"/>
          </a:p>
        </p:txBody>
      </p:sp>
      <p:pic>
        <p:nvPicPr>
          <p:cNvPr id="1455115" name="Picture 11">
            <a:extLst>
              <a:ext uri="{FF2B5EF4-FFF2-40B4-BE49-F238E27FC236}">
                <a16:creationId xmlns:a16="http://schemas.microsoft.com/office/drawing/2014/main" id="{A9D31DE1-D4EF-7EEA-7602-D61B4D222A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357" y="3195827"/>
            <a:ext cx="6191250" cy="2565400"/>
          </a:xfrm>
          <a:prstGeom prst="rect">
            <a:avLst/>
          </a:prstGeom>
          <a:ln/>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71428417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5">
            <a:extLst>
              <a:ext uri="{FF2B5EF4-FFF2-40B4-BE49-F238E27FC236}">
                <a16:creationId xmlns:a16="http://schemas.microsoft.com/office/drawing/2014/main" id="{6DF2D0F7-0539-B527-014C-56009DBA1A3B}"/>
              </a:ext>
            </a:extLst>
          </p:cNvPr>
          <p:cNvSpPr>
            <a:spLocks noGrp="1"/>
          </p:cNvSpPr>
          <p:nvPr>
            <p:ph type="sldNum" sz="quarter" idx="12"/>
          </p:nvPr>
        </p:nvSpPr>
        <p:spPr/>
        <p:txBody>
          <a:bodyPr/>
          <a:lstStyle/>
          <a:p>
            <a:fld id="{17A63E52-89C1-4F39-8443-6AAD9ADEE456}" type="slidenum">
              <a:rPr lang="fr-FR" altLang="fr-FR"/>
              <a:pPr/>
              <a:t>31</a:t>
            </a:fld>
            <a:endParaRPr lang="fr-FR" altLang="fr-FR"/>
          </a:p>
        </p:txBody>
      </p:sp>
      <p:pic>
        <p:nvPicPr>
          <p:cNvPr id="1456138" name="Picture 10">
            <a:extLst>
              <a:ext uri="{FF2B5EF4-FFF2-40B4-BE49-F238E27FC236}">
                <a16:creationId xmlns:a16="http://schemas.microsoft.com/office/drawing/2014/main" id="{DD5206E7-E411-95B2-FCD0-3766E0589E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09" y="1036733"/>
            <a:ext cx="3529013" cy="4319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56139" name="Picture 11">
            <a:extLst>
              <a:ext uri="{FF2B5EF4-FFF2-40B4-BE49-F238E27FC236}">
                <a16:creationId xmlns:a16="http://schemas.microsoft.com/office/drawing/2014/main" id="{2FD80B69-432B-C03B-B58F-EB5334011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7684" y="5356664"/>
            <a:ext cx="3024188" cy="1196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a:extLst>
              <a:ext uri="{FF2B5EF4-FFF2-40B4-BE49-F238E27FC236}">
                <a16:creationId xmlns:a16="http://schemas.microsoft.com/office/drawing/2014/main" id="{2CE244B6-5943-7B45-7EDC-DE16494DFF69}"/>
              </a:ext>
            </a:extLst>
          </p:cNvPr>
          <p:cNvSpPr/>
          <p:nvPr/>
        </p:nvSpPr>
        <p:spPr>
          <a:xfrm>
            <a:off x="1960847" y="22001"/>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13" name="Rectangle 12">
            <a:extLst>
              <a:ext uri="{FF2B5EF4-FFF2-40B4-BE49-F238E27FC236}">
                <a16:creationId xmlns:a16="http://schemas.microsoft.com/office/drawing/2014/main" id="{4835EDEF-7FD3-7419-95F2-3E38EFDDFFA1}"/>
              </a:ext>
            </a:extLst>
          </p:cNvPr>
          <p:cNvSpPr/>
          <p:nvPr/>
        </p:nvSpPr>
        <p:spPr>
          <a:xfrm>
            <a:off x="1451807" y="570932"/>
            <a:ext cx="9210006"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longitudinaux en vol rectiligne: Aile poussée bimoteur</a:t>
            </a:r>
          </a:p>
        </p:txBody>
      </p:sp>
      <p:sp>
        <p:nvSpPr>
          <p:cNvPr id="15" name="ZoneTexte 14">
            <a:extLst>
              <a:ext uri="{FF2B5EF4-FFF2-40B4-BE49-F238E27FC236}">
                <a16:creationId xmlns:a16="http://schemas.microsoft.com/office/drawing/2014/main" id="{379EBE75-B830-4880-2060-4529F0D17583}"/>
              </a:ext>
            </a:extLst>
          </p:cNvPr>
          <p:cNvSpPr txBox="1"/>
          <p:nvPr/>
        </p:nvSpPr>
        <p:spPr>
          <a:xfrm>
            <a:off x="4888992" y="2277613"/>
            <a:ext cx="6989064"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La force de propulsion s’appliquant sur le fuselage, seules, les forces de traînée s’exercent sur l’aile et provoquent;</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un effort tranchant (</a:t>
            </a:r>
            <a:r>
              <a:rPr lang="fr-FR" sz="1800" dirty="0" err="1">
                <a:solidFill>
                  <a:srgbClr val="000000"/>
                </a:solidFill>
                <a:effectLst/>
                <a:ea typeface="DejaVu Sans" panose="020B0603030804020204" pitchFamily="34" charset="0"/>
              </a:rPr>
              <a:t>Tx</a:t>
            </a:r>
            <a:r>
              <a:rPr lang="fr-FR" sz="1800" dirty="0">
                <a:solidFill>
                  <a:srgbClr val="000000"/>
                </a:solidFill>
                <a:effectLst/>
                <a:ea typeface="DejaVu Sans" panose="020B0603030804020204" pitchFamily="34" charset="0"/>
              </a:rPr>
              <a:t>) vers l’arrière =&gt; contrainte de cisaillement longitudinal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un moment de flexion (</a:t>
            </a:r>
            <a:r>
              <a:rPr lang="fr-FR" sz="1800" dirty="0" err="1">
                <a:solidFill>
                  <a:srgbClr val="000000"/>
                </a:solidFill>
                <a:effectLst/>
                <a:ea typeface="DejaVu Sans" panose="020B0603030804020204" pitchFamily="34" charset="0"/>
              </a:rPr>
              <a:t>Mz</a:t>
            </a:r>
            <a:r>
              <a:rPr lang="fr-FR" sz="1800" dirty="0">
                <a:solidFill>
                  <a:srgbClr val="000000"/>
                </a:solidFill>
                <a:effectLst/>
                <a:ea typeface="DejaVu Sans" panose="020B0603030804020204" pitchFamily="34" charset="0"/>
              </a:rPr>
              <a:t>) vers l'arrière:=&gt; contraintes de traction sur le bord d’attaque, et de compression sur le bord de fuite </a:t>
            </a:r>
            <a:r>
              <a:rPr lang="fr-FR" dirty="0">
                <a:solidFill>
                  <a:srgbClr val="000000"/>
                </a:solidFill>
                <a:ea typeface="DejaVu Sans" panose="020B0603030804020204" pitchFamily="34" charset="0"/>
              </a:rPr>
              <a:t>;</a:t>
            </a:r>
            <a:endParaRPr lang="fr-FR" sz="1800" dirty="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un moment de torsion (</a:t>
            </a:r>
            <a:r>
              <a:rPr lang="fr-FR" sz="1800" dirty="0" err="1">
                <a:solidFill>
                  <a:srgbClr val="000000"/>
                </a:solidFill>
                <a:effectLst/>
                <a:ea typeface="DejaVu Sans" panose="020B0603030804020204" pitchFamily="34" charset="0"/>
              </a:rPr>
              <a:t>My</a:t>
            </a:r>
            <a:r>
              <a:rPr lang="fr-FR" sz="1800" dirty="0">
                <a:solidFill>
                  <a:srgbClr val="000000"/>
                </a:solidFill>
                <a:effectLst/>
                <a:ea typeface="DejaVu Sans" panose="020B0603030804020204" pitchFamily="34" charset="0"/>
              </a:rPr>
              <a:t>) relatif</a:t>
            </a:r>
          </a:p>
        </p:txBody>
      </p:sp>
    </p:spTree>
    <p:extLst>
      <p:ext uri="{BB962C8B-B14F-4D97-AF65-F5344CB8AC3E}">
        <p14:creationId xmlns:p14="http://schemas.microsoft.com/office/powerpoint/2010/main" val="127160297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p:cNvPicPr>
          <p:nvPr>
            <p:ph idx="1"/>
          </p:nvPr>
        </p:nvPicPr>
        <p:blipFill rotWithShape="1">
          <a:blip r:embed="rId3"/>
          <a:srcRect l="30805" t="24500" r="35082" b="28213"/>
          <a:stretch/>
        </p:blipFill>
        <p:spPr bwMode="auto">
          <a:xfrm>
            <a:off x="5362098" y="1459230"/>
            <a:ext cx="5582604" cy="4352926"/>
          </a:xfrm>
          <a:prstGeom prst="rect">
            <a:avLst/>
          </a:prstGeom>
          <a:ln/>
          <a:extLst>
            <a:ext uri="{53640926-AAD7-44D8-BBD7-CCE9431645EC}">
              <a14:shadowObscured xmlns:a14="http://schemas.microsoft.com/office/drawing/2010/main"/>
            </a:ext>
          </a:extLst>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7" name="Rectangle 6"/>
              <p:cNvSpPr/>
              <p:nvPr/>
            </p:nvSpPr>
            <p:spPr>
              <a:xfrm>
                <a:off x="745285" y="4731592"/>
                <a:ext cx="3801682" cy="105599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r>
                        <a:rPr lang="fr-FR" sz="2160" i="1">
                          <a:latin typeface="Cambria Math" panose="02040503050406030204" pitchFamily="18" charset="0"/>
                        </a:rPr>
                        <m:t>𝑛</m:t>
                      </m:r>
                      <m:d>
                        <m:dPr>
                          <m:begChr m:val="["/>
                          <m:endChr m:val="]"/>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𝑡</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1</m:t>
                              </m:r>
                            </m:sub>
                          </m:sSub>
                          <m:r>
                            <a:rPr lang="fr-FR" sz="2160">
                              <a:latin typeface="Cambria Math" panose="02040503050406030204" pitchFamily="18" charset="0"/>
                            </a:rPr>
                            <m:t>−</m:t>
                          </m:r>
                          <m:d>
                            <m:dPr>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𝑠</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2</m:t>
                                  </m:r>
                                </m:sub>
                              </m:sSub>
                              <m:r>
                                <a:rPr lang="fr-FR" sz="2160">
                                  <a:latin typeface="Cambria Math" panose="02040503050406030204" pitchFamily="18" charset="0"/>
                                </a:rPr>
                                <m:t>+</m:t>
                              </m:r>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𝑐</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3</m:t>
                                  </m:r>
                                </m:sub>
                              </m:sSub>
                            </m:e>
                          </m:d>
                        </m:e>
                      </m:d>
                    </m:oMath>
                  </m:oMathPara>
                </a14:m>
                <a:endParaRPr lang="fr-FR" sz="2160" dirty="0"/>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1</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3</m:t>
                          </m:r>
                        </m:sub>
                      </m:sSub>
                    </m:oMath>
                  </m:oMathPara>
                </a14:m>
                <a:endParaRPr lang="fr-FR" sz="2160" dirty="0"/>
              </a:p>
            </p:txBody>
          </p:sp>
        </mc:Choice>
        <mc:Fallback xmlns="">
          <p:sp>
            <p:nvSpPr>
              <p:cNvPr id="7" name="Rectangle 6"/>
              <p:cNvSpPr>
                <a:spLocks noRot="1" noChangeAspect="1" noMove="1" noResize="1" noEditPoints="1" noAdjustHandles="1" noChangeArrowheads="1" noChangeShapeType="1" noTextEdit="1"/>
              </p:cNvSpPr>
              <p:nvPr/>
            </p:nvSpPr>
            <p:spPr>
              <a:xfrm>
                <a:off x="745285" y="4731592"/>
                <a:ext cx="3801682" cy="1055995"/>
              </a:xfrm>
              <a:prstGeom prst="rect">
                <a:avLst/>
              </a:prstGeom>
              <a:blipFill>
                <a:blip r:embed="rId4"/>
                <a:stretch>
                  <a:fillRect l="-160"/>
                </a:stretch>
              </a:blipFill>
            </p:spPr>
            <p:txBody>
              <a:bodyPr/>
              <a:lstStyle/>
              <a:p>
                <a:r>
                  <a:rPr lang="fr-FR">
                    <a:noFill/>
                  </a:rPr>
                  <a:t> </a:t>
                </a:r>
              </a:p>
            </p:txBody>
          </p:sp>
        </mc:Fallback>
      </mc:AlternateContent>
      <p:sp>
        <p:nvSpPr>
          <p:cNvPr id="4" name="Rectangle 3"/>
          <p:cNvSpPr/>
          <p:nvPr/>
        </p:nvSpPr>
        <p:spPr>
          <a:xfrm>
            <a:off x="745287" y="1569970"/>
            <a:ext cx="3837128" cy="757130"/>
          </a:xfrm>
          <a:prstGeom prst="rect">
            <a:avLst/>
          </a:prstGeom>
        </p:spPr>
        <p:txBody>
          <a:bodyPr wrap="square">
            <a:spAutoFit/>
          </a:bodyPr>
          <a:lstStyle/>
          <a:p>
            <a:r>
              <a:rPr lang="fr-FR" sz="2160" dirty="0"/>
              <a:t>Exemple :</a:t>
            </a:r>
          </a:p>
          <a:p>
            <a:r>
              <a:rPr lang="fr-FR" sz="2160" dirty="0"/>
              <a:t>B747=267.6 tonnes</a:t>
            </a:r>
          </a:p>
        </p:txBody>
      </p:sp>
      <p:sp>
        <p:nvSpPr>
          <p:cNvPr id="10" name="Flèche courbée vers la gauche 9"/>
          <p:cNvSpPr/>
          <p:nvPr/>
        </p:nvSpPr>
        <p:spPr>
          <a:xfrm>
            <a:off x="5956732" y="2614039"/>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1" name="ZoneTexte 10"/>
          <p:cNvSpPr txBox="1"/>
          <p:nvPr/>
        </p:nvSpPr>
        <p:spPr>
          <a:xfrm>
            <a:off x="6365632" y="2542729"/>
            <a:ext cx="792608" cy="424732"/>
          </a:xfrm>
          <a:prstGeom prst="rect">
            <a:avLst/>
          </a:prstGeom>
          <a:noFill/>
        </p:spPr>
        <p:txBody>
          <a:bodyPr wrap="square" rtlCol="0">
            <a:spAutoFit/>
          </a:bodyPr>
          <a:lstStyle/>
          <a:p>
            <a:r>
              <a:rPr lang="fr-FR" sz="2160" dirty="0"/>
              <a:t>M</a:t>
            </a:r>
            <a:r>
              <a:rPr lang="fr-FR" sz="2160" baseline="-25000" dirty="0"/>
              <a:t>f</a:t>
            </a:r>
            <a:endParaRPr lang="fr-FR" sz="2160" dirty="0"/>
          </a:p>
        </p:txBody>
      </p:sp>
      <p:graphicFrame>
        <p:nvGraphicFramePr>
          <p:cNvPr id="14" name="Tableau 13"/>
          <p:cNvGraphicFramePr>
            <a:graphicFrameLocks noGrp="1"/>
          </p:cNvGraphicFramePr>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Arial" panose="020B0604020202020204" pitchFamily="34" charset="0"/>
                          <a:cs typeface="Arial" panose="020B0604020202020204" pitchFamily="34" charset="0"/>
                        </a:rPr>
                        <a:t>Contraintes appliquées sur l’aile</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Arial" panose="020B0604020202020204" pitchFamily="34" charset="0"/>
                          <a:cs typeface="Arial" panose="020B0604020202020204" pitchFamily="34" charset="0"/>
                        </a:rPr>
                        <a:t>Application pratique</a:t>
                      </a: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mc:AlternateContent xmlns:mc="http://schemas.openxmlformats.org/markup-compatibility/2006" xmlns:a14="http://schemas.microsoft.com/office/drawing/2010/main">
        <mc:Choice Requires="a14">
          <p:sp>
            <p:nvSpPr>
              <p:cNvPr id="12" name="Rectangle 11"/>
              <p:cNvSpPr/>
              <p:nvPr/>
            </p:nvSpPr>
            <p:spPr>
              <a:xfrm>
                <a:off x="745287" y="2615834"/>
                <a:ext cx="4616812" cy="210576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t</m:t>
                      </m:r>
                      <m:r>
                        <m:rPr>
                          <m:nor/>
                        </m:rPr>
                        <a:rPr lang="fr-FR" sz="2160" baseline="-25000" dirty="0"/>
                        <m:t> :   </m:t>
                      </m:r>
                      <m:r>
                        <m:rPr>
                          <m:nor/>
                        </m:rPr>
                        <a:rPr lang="fr-FR" sz="2160" dirty="0"/>
                        <m:t>poids</m:t>
                      </m:r>
                      <m:r>
                        <m:rPr>
                          <m:nor/>
                        </m:rPr>
                        <a:rPr lang="fr-FR" sz="2160" dirty="0"/>
                        <m:t> </m:t>
                      </m:r>
                      <m:r>
                        <m:rPr>
                          <m:nor/>
                        </m:rPr>
                        <a:rPr lang="fr-FR" sz="2160" dirty="0"/>
                        <m:t>total</m:t>
                      </m:r>
                      <m:r>
                        <m:rPr>
                          <m:nor/>
                        </m:rPr>
                        <a:rPr lang="fr-FR" sz="2160" dirty="0"/>
                        <m:t> </m:t>
                      </m:r>
                      <m:r>
                        <m:rPr>
                          <m:nor/>
                        </m:rPr>
                        <a:rPr lang="fr-FR" sz="2160" dirty="0"/>
                        <m:t>de</m:t>
                      </m:r>
                      <m:r>
                        <m:rPr>
                          <m:nor/>
                        </m:rPr>
                        <a:rPr lang="fr-FR" sz="2160" dirty="0"/>
                        <m:t> </m:t>
                      </m:r>
                      <m:r>
                        <m:rPr>
                          <m:nor/>
                        </m:rPr>
                        <a:rPr lang="fr-FR" sz="2160" dirty="0"/>
                        <m:t>l</m:t>
                      </m:r>
                      <m:r>
                        <m:rPr>
                          <m:nor/>
                        </m:rPr>
                        <a:rPr lang="fr-FR" sz="2160" dirty="0"/>
                        <m:t>’</m:t>
                      </m:r>
                      <m:r>
                        <m:rPr>
                          <m:nor/>
                        </m:rPr>
                        <a:rPr lang="fr-FR" sz="2160" dirty="0"/>
                        <m:t>avion</m:t>
                      </m:r>
                    </m:oMath>
                  </m:oMathPara>
                </a14:m>
                <a:endParaRPr lang="fr-FR" sz="2160" dirty="0"/>
              </a:p>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s</m:t>
                      </m:r>
                      <m:r>
                        <m:rPr>
                          <m:nor/>
                        </m:rPr>
                        <a:rPr lang="fr-FR" sz="2160" baseline="-25000" dirty="0"/>
                        <m:t> :  </m:t>
                      </m:r>
                      <m:r>
                        <m:rPr>
                          <m:nor/>
                        </m:rPr>
                        <a:rPr lang="fr-FR" sz="2160" dirty="0"/>
                        <m:t>poids</m:t>
                      </m:r>
                      <m:r>
                        <m:rPr>
                          <m:nor/>
                        </m:rPr>
                        <a:rPr lang="fr-FR" sz="2160" dirty="0"/>
                        <m:t> </m:t>
                      </m:r>
                      <m:r>
                        <m:rPr>
                          <m:nor/>
                        </m:rPr>
                        <a:rPr lang="fr-FR" sz="2160" dirty="0"/>
                        <m:t>de</m:t>
                      </m:r>
                      <m:r>
                        <m:rPr>
                          <m:nor/>
                        </m:rPr>
                        <a:rPr lang="fr-FR" sz="2160" dirty="0"/>
                        <m:t> </m:t>
                      </m:r>
                      <m:r>
                        <m:rPr>
                          <m:nor/>
                        </m:rPr>
                        <a:rPr lang="fr-FR" sz="2160" dirty="0"/>
                        <m:t>la</m:t>
                      </m:r>
                      <m:r>
                        <m:rPr>
                          <m:nor/>
                        </m:rPr>
                        <a:rPr lang="fr-FR" sz="2160" dirty="0"/>
                        <m:t> </m:t>
                      </m:r>
                      <m:r>
                        <m:rPr>
                          <m:nor/>
                        </m:rPr>
                        <a:rPr lang="fr-FR" sz="2160" dirty="0"/>
                        <m:t>structure</m:t>
                      </m:r>
                      <m:r>
                        <m:rPr>
                          <m:nor/>
                        </m:rPr>
                        <a:rPr lang="fr-FR" sz="2160" dirty="0"/>
                        <m:t> </m:t>
                      </m:r>
                      <m:r>
                        <m:rPr>
                          <m:nor/>
                        </m:rPr>
                        <a:rPr lang="fr-FR" sz="2160" dirty="0"/>
                        <m:t>de</m:t>
                      </m:r>
                      <m:r>
                        <m:rPr>
                          <m:nor/>
                        </m:rPr>
                        <a:rPr lang="fr-FR" sz="2160" dirty="0"/>
                        <m:t> </m:t>
                      </m:r>
                      <m:r>
                        <m:rPr>
                          <m:nor/>
                        </m:rPr>
                        <a:rPr lang="fr-FR" sz="2160" dirty="0"/>
                        <m:t>l</m:t>
                      </m:r>
                      <m:r>
                        <m:rPr>
                          <m:nor/>
                        </m:rPr>
                        <a:rPr lang="fr-FR" sz="2160" dirty="0"/>
                        <m:t>’</m:t>
                      </m:r>
                      <m:r>
                        <m:rPr>
                          <m:nor/>
                        </m:rPr>
                        <a:rPr lang="fr-FR" sz="2160" dirty="0"/>
                        <m:t>aile</m:t>
                      </m:r>
                    </m:oMath>
                  </m:oMathPara>
                </a14:m>
                <a:endParaRPr lang="fr-FR" sz="2160" dirty="0"/>
              </a:p>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c</m:t>
                      </m:r>
                      <m:r>
                        <m:rPr>
                          <m:nor/>
                        </m:rPr>
                        <a:rPr lang="fr-FR" sz="2160" baseline="-25000" dirty="0"/>
                        <m:t> : </m:t>
                      </m:r>
                      <m:r>
                        <m:rPr>
                          <m:nor/>
                        </m:rPr>
                        <a:rPr lang="fr-FR" sz="2160" dirty="0"/>
                        <m:t>poids</m:t>
                      </m:r>
                      <m:r>
                        <m:rPr>
                          <m:nor/>
                        </m:rPr>
                        <a:rPr lang="fr-FR" sz="2160" dirty="0"/>
                        <m:t> </m:t>
                      </m:r>
                      <m:r>
                        <m:rPr>
                          <m:nor/>
                        </m:rPr>
                        <a:rPr lang="fr-FR" sz="2160" dirty="0"/>
                        <m:t>de</m:t>
                      </m:r>
                      <m:r>
                        <m:rPr>
                          <m:nor/>
                        </m:rPr>
                        <a:rPr lang="fr-FR" sz="2160" dirty="0"/>
                        <m:t> </m:t>
                      </m:r>
                      <m:r>
                        <m:rPr>
                          <m:nor/>
                        </m:rPr>
                        <a:rPr lang="fr-FR" sz="2160" dirty="0"/>
                        <m:t>carburant</m:t>
                      </m:r>
                      <m:r>
                        <m:rPr>
                          <m:nor/>
                        </m:rPr>
                        <a:rPr lang="fr-FR" sz="2160" dirty="0"/>
                        <m:t> </m:t>
                      </m:r>
                      <m:r>
                        <m:rPr>
                          <m:nor/>
                        </m:rPr>
                        <a:rPr lang="fr-FR" sz="2160" dirty="0"/>
                        <m:t>contenu</m:t>
                      </m:r>
                      <m:r>
                        <m:rPr>
                          <m:nor/>
                        </m:rPr>
                        <a:rPr lang="fr-FR" sz="2160" dirty="0"/>
                        <m:t> </m:t>
                      </m:r>
                      <m:r>
                        <m:rPr>
                          <m:nor/>
                        </m:rPr>
                        <a:rPr lang="fr-FR" sz="2160" dirty="0"/>
                        <m:t>dans</m:t>
                      </m:r>
                      <m:r>
                        <m:rPr>
                          <m:nor/>
                        </m:rPr>
                        <a:rPr lang="fr-FR" sz="2160" dirty="0"/>
                        <m:t> </m:t>
                      </m:r>
                      <m:r>
                        <m:rPr>
                          <m:nor/>
                        </m:rPr>
                        <a:rPr lang="fr-FR" sz="2160" dirty="0"/>
                        <m:t>l</m:t>
                      </m:r>
                      <m:r>
                        <m:rPr>
                          <m:nor/>
                        </m:rPr>
                        <a:rPr lang="fr-FR" sz="2160" dirty="0"/>
                        <m:t>’</m:t>
                      </m:r>
                      <m:r>
                        <m:rPr>
                          <m:nor/>
                        </m:rPr>
                        <a:rPr lang="fr-FR" sz="2160" dirty="0"/>
                        <m:t>aile</m:t>
                      </m:r>
                    </m:oMath>
                  </m:oMathPara>
                </a14:m>
                <a:endParaRPr lang="fr-FR" sz="2160" dirty="0"/>
              </a:p>
              <a:p>
                <a:r>
                  <a:rPr lang="fr-FR" sz="2160" dirty="0"/>
                  <a:t>n: facteur de charge</a:t>
                </a:r>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𝑡</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𝑠</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𝑐</m:t>
                          </m:r>
                        </m:sub>
                      </m:sSub>
                    </m:oMath>
                  </m:oMathPara>
                </a14:m>
                <a:endParaRPr lang="fr-FR" sz="2160" dirty="0"/>
              </a:p>
            </p:txBody>
          </p:sp>
        </mc:Choice>
        <mc:Fallback xmlns="">
          <p:sp>
            <p:nvSpPr>
              <p:cNvPr id="12" name="Rectangle 11"/>
              <p:cNvSpPr>
                <a:spLocks noRot="1" noChangeAspect="1" noMove="1" noResize="1" noEditPoints="1" noAdjustHandles="1" noChangeArrowheads="1" noChangeShapeType="1" noTextEdit="1"/>
              </p:cNvSpPr>
              <p:nvPr/>
            </p:nvSpPr>
            <p:spPr>
              <a:xfrm>
                <a:off x="745287" y="2615834"/>
                <a:ext cx="4616812" cy="2105769"/>
              </a:xfrm>
              <a:prstGeom prst="rect">
                <a:avLst/>
              </a:prstGeom>
              <a:blipFill>
                <a:blip r:embed="rId5"/>
                <a:stretch>
                  <a:fillRect l="-1583" b="-1445"/>
                </a:stretch>
              </a:blipFill>
            </p:spPr>
            <p:txBody>
              <a:bodyPr/>
              <a:lstStyle/>
              <a:p>
                <a:r>
                  <a:rPr lang="fr-FR">
                    <a:noFill/>
                  </a:rPr>
                  <a:t> </a:t>
                </a:r>
              </a:p>
            </p:txBody>
          </p:sp>
        </mc:Fallback>
      </mc:AlternateContent>
      <p:sp>
        <p:nvSpPr>
          <p:cNvPr id="3" name="Espace réservé du numéro de diapositive 2"/>
          <p:cNvSpPr>
            <a:spLocks noGrp="1"/>
          </p:cNvSpPr>
          <p:nvPr>
            <p:ph type="sldNum" sz="quarter" idx="12"/>
          </p:nvPr>
        </p:nvSpPr>
        <p:spPr>
          <a:xfrm>
            <a:off x="9074329" y="6011150"/>
            <a:ext cx="2468880" cy="365125"/>
          </a:xfrm>
        </p:spPr>
        <p:txBody>
          <a:bodyPr/>
          <a:lstStyle/>
          <a:p>
            <a:fld id="{52546A5F-30BF-4F18-BDC9-2A645E21CF39}" type="slidenum">
              <a:rPr lang="fr-FR" sz="1920" b="1"/>
              <a:t>32</a:t>
            </a:fld>
            <a:endParaRPr lang="fr-FR" sz="1920" b="1" dirty="0"/>
          </a:p>
        </p:txBody>
      </p:sp>
      <p:sp>
        <p:nvSpPr>
          <p:cNvPr id="17" name="Rectangle 16"/>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13" name="Rectangle 7">
            <a:extLst>
              <a:ext uri="{FF2B5EF4-FFF2-40B4-BE49-F238E27FC236}">
                <a16:creationId xmlns:a16="http://schemas.microsoft.com/office/drawing/2014/main" id="{2A8A478A-0232-8934-936F-6CFE37E967E7}"/>
              </a:ext>
            </a:extLst>
          </p:cNvPr>
          <p:cNvSpPr>
            <a:spLocks noChangeArrowheads="1"/>
          </p:cNvSpPr>
          <p:nvPr/>
        </p:nvSpPr>
        <p:spPr bwMode="auto">
          <a:xfrm>
            <a:off x="1824445" y="688476"/>
            <a:ext cx="8357289" cy="422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dirty="0">
                <a:effectLst>
                  <a:outerShdw blurRad="38100" dist="38100" dir="2700000" algn="tl">
                    <a:srgbClr val="C0C0C0"/>
                  </a:outerShdw>
                </a:effectLst>
                <a:latin typeface="Arial" panose="020B0604020202020204" pitchFamily="34" charset="0"/>
              </a:rPr>
              <a:t>Limitations du poids sans carburant ( Zéro – Fuel – </a:t>
            </a:r>
            <a:r>
              <a:rPr lang="fr-FR" altLang="fr-FR" dirty="0" err="1">
                <a:effectLst>
                  <a:outerShdw blurRad="38100" dist="38100" dir="2700000" algn="tl">
                    <a:srgbClr val="C0C0C0"/>
                  </a:outerShdw>
                </a:effectLst>
                <a:latin typeface="Arial" panose="020B0604020202020204" pitchFamily="34" charset="0"/>
              </a:rPr>
              <a:t>Weight</a:t>
            </a:r>
            <a:r>
              <a:rPr lang="fr-FR" altLang="fr-FR" dirty="0">
                <a:effectLst>
                  <a:outerShdw blurRad="38100" dist="38100" dir="2700000" algn="tl">
                    <a:srgbClr val="C0C0C0"/>
                  </a:outerShdw>
                </a:effectLst>
                <a:latin typeface="Arial" panose="020B0604020202020204" pitchFamily="34" charset="0"/>
              </a:rPr>
              <a:t> )</a:t>
            </a:r>
          </a:p>
        </p:txBody>
      </p:sp>
    </p:spTree>
    <p:extLst>
      <p:ext uri="{BB962C8B-B14F-4D97-AF65-F5344CB8AC3E}">
        <p14:creationId xmlns:p14="http://schemas.microsoft.com/office/powerpoint/2010/main" val="12105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394AD72B-B678-6807-0CD5-493865446F3B}"/>
              </a:ext>
            </a:extLst>
          </p:cNvPr>
          <p:cNvSpPr>
            <a:spLocks noGrp="1"/>
          </p:cNvSpPr>
          <p:nvPr>
            <p:ph type="sldNum" sz="quarter" idx="12"/>
          </p:nvPr>
        </p:nvSpPr>
        <p:spPr/>
        <p:txBody>
          <a:bodyPr/>
          <a:lstStyle/>
          <a:p>
            <a:fld id="{1B3CA2B8-BB10-4D9C-841B-197D463C47F8}" type="slidenum">
              <a:rPr lang="fr-FR" altLang="fr-FR"/>
              <a:pPr/>
              <a:t>33</a:t>
            </a:fld>
            <a:endParaRPr lang="fr-FR" altLang="fr-FR"/>
          </a:p>
        </p:txBody>
      </p:sp>
      <p:sp>
        <p:nvSpPr>
          <p:cNvPr id="9" name="Rectangle 8">
            <a:extLst>
              <a:ext uri="{FF2B5EF4-FFF2-40B4-BE49-F238E27FC236}">
                <a16:creationId xmlns:a16="http://schemas.microsoft.com/office/drawing/2014/main" id="{F1AADE75-A762-23DA-CAA5-C864F86DFC8F}"/>
              </a:ext>
            </a:extLst>
          </p:cNvPr>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10" name="Rectangle 7">
            <a:extLst>
              <a:ext uri="{FF2B5EF4-FFF2-40B4-BE49-F238E27FC236}">
                <a16:creationId xmlns:a16="http://schemas.microsoft.com/office/drawing/2014/main" id="{968DD070-7210-E3E1-2280-DD7E2B272CC2}"/>
              </a:ext>
            </a:extLst>
          </p:cNvPr>
          <p:cNvSpPr>
            <a:spLocks noChangeArrowheads="1"/>
          </p:cNvSpPr>
          <p:nvPr/>
        </p:nvSpPr>
        <p:spPr bwMode="auto">
          <a:xfrm>
            <a:off x="1824445" y="688476"/>
            <a:ext cx="8357289" cy="422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dirty="0">
                <a:effectLst>
                  <a:outerShdw blurRad="38100" dist="38100" dir="2700000" algn="tl">
                    <a:srgbClr val="C0C0C0"/>
                  </a:outerShdw>
                </a:effectLst>
                <a:latin typeface="Arial" panose="020B0604020202020204" pitchFamily="34" charset="0"/>
              </a:rPr>
              <a:t>Limitations du poids sans carburant ( Zéro – Fuel – </a:t>
            </a:r>
            <a:r>
              <a:rPr lang="fr-FR" altLang="fr-FR" dirty="0" err="1">
                <a:effectLst>
                  <a:outerShdw blurRad="38100" dist="38100" dir="2700000" algn="tl">
                    <a:srgbClr val="C0C0C0"/>
                  </a:outerShdw>
                </a:effectLst>
                <a:latin typeface="Arial" panose="020B0604020202020204" pitchFamily="34" charset="0"/>
              </a:rPr>
              <a:t>Weight</a:t>
            </a:r>
            <a:r>
              <a:rPr lang="fr-FR" altLang="fr-FR" dirty="0">
                <a:effectLst>
                  <a:outerShdw blurRad="38100" dist="38100" dir="2700000" algn="tl">
                    <a:srgbClr val="C0C0C0"/>
                  </a:outerShdw>
                </a:effectLst>
                <a:latin typeface="Arial" panose="020B0604020202020204" pitchFamily="34" charset="0"/>
              </a:rPr>
              <a:t> )</a:t>
            </a:r>
          </a:p>
        </p:txBody>
      </p:sp>
      <p:pic>
        <p:nvPicPr>
          <p:cNvPr id="11" name="Espace réservé du contenu 5">
            <a:extLst>
              <a:ext uri="{FF2B5EF4-FFF2-40B4-BE49-F238E27FC236}">
                <a16:creationId xmlns:a16="http://schemas.microsoft.com/office/drawing/2014/main" id="{06473B77-09F8-FC2B-0367-6CDA5FA131FA}"/>
              </a:ext>
            </a:extLst>
          </p:cNvPr>
          <p:cNvPicPr>
            <a:picLocks noGrp="1"/>
          </p:cNvPicPr>
          <p:nvPr>
            <p:ph idx="1"/>
          </p:nvPr>
        </p:nvPicPr>
        <p:blipFill rotWithShape="1">
          <a:blip r:embed="rId2"/>
          <a:srcRect l="30805" t="24500" r="35082" b="28213"/>
          <a:stretch/>
        </p:blipFill>
        <p:spPr bwMode="auto">
          <a:xfrm>
            <a:off x="5737668" y="1777141"/>
            <a:ext cx="5582604" cy="3569399"/>
          </a:xfrm>
          <a:prstGeom prst="rect">
            <a:avLst/>
          </a:prstGeom>
          <a:ln/>
          <a:extLst>
            <a:ext uri="{53640926-AAD7-44D8-BBD7-CCE9431645EC}">
              <a14:shadowObscured xmlns:a14="http://schemas.microsoft.com/office/drawing/2010/main"/>
            </a:ext>
          </a:extLst>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AA1D8749-F680-C5F1-8617-3D03047DDB11}"/>
                  </a:ext>
                </a:extLst>
              </p:cNvPr>
              <p:cNvSpPr txBox="1"/>
              <p:nvPr/>
            </p:nvSpPr>
            <p:spPr>
              <a:xfrm>
                <a:off x="684276" y="2678307"/>
                <a:ext cx="4936236" cy="231448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spcBef>
                    <a:spcPts val="600"/>
                  </a:spcBef>
                  <a:spcAft>
                    <a:spcPts val="600"/>
                  </a:spcAft>
                  <a:buFont typeface="Arial" panose="020B0604020202020204" pitchFamily="34" charset="0"/>
                  <a:buChar char="•"/>
                </a:pPr>
                <a14:m>
                  <m:oMath xmlns:m="http://schemas.openxmlformats.org/officeDocument/2006/math">
                    <m:f>
                      <m:fPr>
                        <m:ctrlPr>
                          <a:rPr lang="fr-FR" sz="1800" i="1" smtClean="0">
                            <a:latin typeface="Cambria Math" panose="02040503050406030204" pitchFamily="18" charset="0"/>
                          </a:rPr>
                        </m:ctrlPr>
                      </m:fPr>
                      <m:num>
                        <m:sSub>
                          <m:sSubPr>
                            <m:ctrlPr>
                              <a:rPr lang="fr-FR" sz="1800" i="1">
                                <a:latin typeface="Cambria Math" panose="02040503050406030204" pitchFamily="18" charset="0"/>
                              </a:rPr>
                            </m:ctrlPr>
                          </m:sSubPr>
                          <m:e>
                            <m:r>
                              <a:rPr lang="fr-FR" sz="1800" i="1">
                                <a:latin typeface="Cambria Math" panose="02040503050406030204" pitchFamily="18" charset="0"/>
                              </a:rPr>
                              <m:t>𝑃</m:t>
                            </m:r>
                          </m:e>
                          <m:sub>
                            <m:r>
                              <a:rPr lang="fr-FR" sz="1800" i="1">
                                <a:latin typeface="Cambria Math" panose="02040503050406030204" pitchFamily="18" charset="0"/>
                              </a:rPr>
                              <m:t>𝑠</m:t>
                            </m:r>
                          </m:sub>
                        </m:sSub>
                      </m:num>
                      <m:den>
                        <m:r>
                          <a:rPr lang="fr-FR" sz="1800">
                            <a:latin typeface="Cambria Math" panose="02040503050406030204" pitchFamily="18" charset="0"/>
                          </a:rPr>
                          <m:t>2</m:t>
                        </m:r>
                      </m:den>
                    </m:f>
                    <m:sSub>
                      <m:sSubPr>
                        <m:ctrlPr>
                          <a:rPr lang="fr-FR" sz="1800" i="1">
                            <a:latin typeface="Cambria Math" panose="02040503050406030204" pitchFamily="18" charset="0"/>
                          </a:rPr>
                        </m:ctrlPr>
                      </m:sSubPr>
                      <m:e>
                        <m:r>
                          <a:rPr lang="fr-FR" sz="1800" i="1">
                            <a:latin typeface="Cambria Math" panose="02040503050406030204" pitchFamily="18" charset="0"/>
                          </a:rPr>
                          <m:t>𝑙</m:t>
                        </m:r>
                      </m:e>
                      <m:sub>
                        <m:r>
                          <a:rPr lang="fr-FR" sz="1800">
                            <a:latin typeface="Cambria Math" panose="02040503050406030204" pitchFamily="18" charset="0"/>
                          </a:rPr>
                          <m:t>2</m:t>
                        </m:r>
                      </m:sub>
                    </m:sSub>
                    <m:r>
                      <a:rPr lang="fr-FR" sz="1800" i="1">
                        <a:latin typeface="Cambria Math" panose="02040503050406030204" pitchFamily="18" charset="0"/>
                      </a:rPr>
                      <m:t> </m:t>
                    </m:r>
                  </m:oMath>
                </a14:m>
                <a:r>
                  <a:rPr lang="fr-FR" sz="1800" b="0" i="0" u="none" strike="noStrike" spc="0" dirty="0">
                    <a:solidFill>
                      <a:srgbClr val="000000"/>
                    </a:solidFill>
                    <a:effectLst/>
                    <a:latin typeface="Calibri" panose="020F0502020204030204" pitchFamily="34" charset="0"/>
                    <a:ea typeface="DejaVu Sans" panose="020B0603030804020204" pitchFamily="34" charset="0"/>
                    <a:cs typeface="Times New Roman" panose="02020603050405020304" pitchFamily="18" charset="0"/>
                  </a:rPr>
                  <a:t> est une constante pour </a:t>
                </a:r>
                <a:r>
                  <a:rPr lang="fr-FR" sz="1800" dirty="0">
                    <a:solidFill>
                      <a:srgbClr val="000000"/>
                    </a:solidFill>
                    <a:effectLst/>
                    <a:latin typeface="Calibri" panose="020F0502020204030204" pitchFamily="34" charset="0"/>
                    <a:ea typeface="DejaVu Sans" panose="020B0603030804020204" pitchFamily="34" charset="0"/>
                  </a:rPr>
                  <a:t>un </a:t>
                </a:r>
                <a:r>
                  <a:rPr lang="fr-FR" sz="1800" b="0" i="0" u="none" strike="noStrike" spc="0" dirty="0">
                    <a:solidFill>
                      <a:srgbClr val="000000"/>
                    </a:solidFill>
                    <a:effectLst/>
                    <a:latin typeface="Calibri" panose="020F0502020204030204" pitchFamily="34" charset="0"/>
                    <a:ea typeface="DejaVu Sans" panose="020B0603030804020204" pitchFamily="34" charset="0"/>
                    <a:cs typeface="Times New Roman" panose="02020603050405020304" pitchFamily="18" charset="0"/>
                  </a:rPr>
                  <a:t>avion donné en générale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𝑙</m:t>
                        </m:r>
                      </m:e>
                      <m:sub>
                        <m:r>
                          <a:rPr lang="de-DE" b="0" i="0" smtClean="0">
                            <a:latin typeface="Cambria Math" panose="02040503050406030204" pitchFamily="18" charset="0"/>
                          </a:rPr>
                          <m:t>1</m:t>
                        </m:r>
                      </m:sub>
                    </m:sSub>
                  </m:oMath>
                </a14:m>
                <a:r>
                  <a:rPr lang="fr-FR" sz="1800" b="0" i="0" u="none" strike="noStrike" spc="0" dirty="0">
                    <a:solidFill>
                      <a:srgbClr val="000000"/>
                    </a:solidFill>
                    <a:effectLst/>
                    <a:latin typeface="Calibri" panose="020F0502020204030204" pitchFamily="34" charset="0"/>
                    <a:ea typeface="DejaVu Sans" panose="020B0603030804020204" pitchFamily="34" charset="0"/>
                    <a:cs typeface="Times New Roman" panose="02020603050405020304" pitchFamily="18" charset="0"/>
                  </a:rPr>
                  <a:t> est très voisin de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𝑙</m:t>
                        </m:r>
                      </m:e>
                      <m:sub>
                        <m:r>
                          <a:rPr lang="de-DE" b="0" i="0" smtClean="0">
                            <a:latin typeface="Cambria Math" panose="02040503050406030204" pitchFamily="18" charset="0"/>
                          </a:rPr>
                          <m:t>3</m:t>
                        </m:r>
                      </m:sub>
                    </m:sSub>
                    <m:r>
                      <a:rPr lang="fr-FR" i="1">
                        <a:latin typeface="Cambria Math" panose="02040503050406030204" pitchFamily="18" charset="0"/>
                      </a:rPr>
                      <m:t> </m:t>
                    </m:r>
                  </m:oMath>
                </a14:m>
                <a:r>
                  <a:rPr lang="fr-FR" sz="1800" b="0" i="1" u="none" strike="noStrike" spc="150" dirty="0">
                    <a:solidFill>
                      <a:srgbClr val="000000"/>
                    </a:solidFill>
                    <a:effectLst/>
                    <a:latin typeface="Calibri" panose="020F0502020204030204" pitchFamily="34" charset="0"/>
                    <a:ea typeface="Georgia" panose="02040502050405020303" pitchFamily="18" charset="0"/>
                    <a:cs typeface="Georgia" panose="02040502050405020303" pitchFamily="18" charset="0"/>
                  </a:rPr>
                  <a:t>.</a:t>
                </a:r>
                <a:r>
                  <a:rPr lang="fr-FR" sz="1800" b="0" i="0" u="none" strike="noStrike" spc="0" dirty="0">
                    <a:solidFill>
                      <a:srgbClr val="000000"/>
                    </a:solidFill>
                    <a:effectLst/>
                    <a:latin typeface="Calibri" panose="020F0502020204030204" pitchFamily="34" charset="0"/>
                    <a:ea typeface="DejaVu Sans" panose="020B0603030804020204" pitchFamily="34" charset="0"/>
                    <a:cs typeface="Times New Roman" panose="02020603050405020304" pitchFamily="18" charset="0"/>
                  </a:rPr>
                  <a:t> </a:t>
                </a:r>
              </a:p>
              <a:p>
                <a:pPr marL="285750" indent="-285750">
                  <a:spcBef>
                    <a:spcPts val="600"/>
                  </a:spcBef>
                  <a:spcAft>
                    <a:spcPts val="600"/>
                  </a:spcAft>
                  <a:buFont typeface="Arial" panose="020B0604020202020204" pitchFamily="34" charset="0"/>
                  <a:buChar char="•"/>
                </a:pPr>
                <a:r>
                  <a:rPr lang="fr-FR" sz="1800" b="0" i="0" u="none" strike="noStrike" spc="0" dirty="0">
                    <a:solidFill>
                      <a:srgbClr val="000000"/>
                    </a:solidFill>
                    <a:effectLst/>
                    <a:latin typeface="Calibri" panose="020F0502020204030204" pitchFamily="34" charset="0"/>
                    <a:ea typeface="DejaVu Sans" panose="020B0603030804020204" pitchFamily="34" charset="0"/>
                    <a:cs typeface="Times New Roman" panose="02020603050405020304" pitchFamily="18" charset="0"/>
                  </a:rPr>
                  <a:t>le moment </a:t>
                </a:r>
                <a:r>
                  <a:rPr lang="fr-FR" sz="1800" b="0" i="0" u="none" strike="noStrike" dirty="0">
                    <a:solidFill>
                      <a:srgbClr val="000000"/>
                    </a:solidFill>
                    <a:effectLst/>
                    <a:latin typeface="Calibri" panose="020F0502020204030204" pitchFamily="34" charset="0"/>
                    <a:ea typeface="DejaVu Sans" panose="020B0603030804020204" pitchFamily="34" charset="0"/>
                    <a:cs typeface="Times New Roman" panose="02020603050405020304" pitchFamily="18" charset="0"/>
                  </a:rPr>
                  <a:t>est donc sensiblement proportionnel à </a:t>
                </a:r>
                <a14:m>
                  <m:oMath xmlns:m="http://schemas.openxmlformats.org/officeDocument/2006/math">
                    <m:d>
                      <m:dPr>
                        <m:ctrlPr>
                          <a:rPr lang="fr-FR" i="1">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de-DE" b="0" i="1" smtClean="0">
                                    <a:latin typeface="Cambria Math" panose="02040503050406030204" pitchFamily="18" charset="0"/>
                                  </a:rPr>
                                  <m:t>𝑡</m:t>
                                </m:r>
                              </m:sub>
                            </m:sSub>
                          </m:num>
                          <m:den>
                            <m:r>
                              <a:rPr lang="fr-FR">
                                <a:latin typeface="Cambria Math" panose="02040503050406030204" pitchFamily="18" charset="0"/>
                              </a:rPr>
                              <m:t>2</m:t>
                            </m:r>
                          </m:den>
                        </m:f>
                        <m:r>
                          <a:rPr lang="de-DE" b="0" i="0" smtClean="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𝑐</m:t>
                                </m:r>
                              </m:sub>
                            </m:sSub>
                          </m:num>
                          <m:den>
                            <m:r>
                              <a:rPr lang="fr-FR">
                                <a:latin typeface="Cambria Math" panose="02040503050406030204" pitchFamily="18" charset="0"/>
                              </a:rPr>
                              <m:t>2</m:t>
                            </m:r>
                          </m:den>
                        </m:f>
                      </m:e>
                    </m:d>
                  </m:oMath>
                </a14:m>
                <a:r>
                  <a:rPr lang="fr-FR" dirty="0"/>
                  <a: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𝑙</m:t>
                        </m:r>
                      </m:e>
                      <m:sub>
                        <m:r>
                          <a:rPr lang="de-DE" b="0" i="0" smtClean="0">
                            <a:latin typeface="Cambria Math" panose="02040503050406030204" pitchFamily="18" charset="0"/>
                          </a:rPr>
                          <m:t>1</m:t>
                        </m:r>
                      </m:sub>
                    </m:sSub>
                  </m:oMath>
                </a14:m>
                <a:r>
                  <a:rPr lang="fr-FR" dirty="0">
                    <a:solidFill>
                      <a:srgbClr val="000000"/>
                    </a:solidFill>
                    <a:effectLst/>
                    <a:latin typeface="DejaVu Sans" panose="020B0603030804020204" pitchFamily="34" charset="0"/>
                    <a:ea typeface="DejaVu Sans" panose="020B0603030804020204" pitchFamily="34" charset="0"/>
                  </a:rPr>
                  <a:t> </a:t>
                </a:r>
                <a:r>
                  <a:rPr lang="fr-FR" sz="1800" b="0" i="0" u="none" strike="noStrike" dirty="0">
                    <a:solidFill>
                      <a:srgbClr val="000000"/>
                    </a:solidFill>
                    <a:effectLst/>
                    <a:latin typeface="Calibri" panose="020F0502020204030204" pitchFamily="34" charset="0"/>
                    <a:ea typeface="DejaVu Sans" panose="020B0603030804020204" pitchFamily="34" charset="0"/>
                    <a:cs typeface="Times New Roman" panose="02020603050405020304" pitchFamily="18" charset="0"/>
                  </a:rPr>
                  <a:t>c’est-à-dire pour un avion donné à</a:t>
                </a:r>
                <a:endParaRPr lang="fr-FR" sz="1100" dirty="0">
                  <a:solidFill>
                    <a:srgbClr val="000000"/>
                  </a:solidFill>
                  <a:effectLst/>
                  <a:latin typeface="DejaVu Sans" panose="020B0603030804020204" pitchFamily="34" charset="0"/>
                  <a:ea typeface="DejaVu Sans" panose="020B0603030804020204" pitchFamily="34" charset="0"/>
                </a:endParaRPr>
              </a:p>
              <a:p>
                <a:pPr marL="285750" indent="-285750">
                  <a:spcBef>
                    <a:spcPts val="600"/>
                  </a:spcBef>
                  <a:spcAft>
                    <a:spcPts val="600"/>
                  </a:spcAft>
                  <a:buFont typeface="Arial" panose="020B0604020202020204" pitchFamily="34" charset="0"/>
                  <a:buChar char="•"/>
                </a:pPr>
                <a:r>
                  <a:rPr lang="fr-FR" sz="1800" b="0" spc="0" dirty="0">
                    <a:solidFill>
                      <a:srgbClr val="000000"/>
                    </a:solidFill>
                    <a:effectLst/>
                    <a:latin typeface="Calibri" panose="020F0502020204030204" pitchFamily="34" charset="0"/>
                    <a:ea typeface="DejaVu Sans" panose="020B0603030804020204" pitchFamily="34" charset="0"/>
                    <a:cs typeface="Times New Roman" panose="02020603050405020304" pitchFamily="18" charset="0"/>
                  </a:rPr>
                  <a:t>(Pt-Pc) qui est </a:t>
                </a:r>
                <a:r>
                  <a:rPr lang="fr-FR" sz="1800" dirty="0">
                    <a:solidFill>
                      <a:srgbClr val="000000"/>
                    </a:solidFill>
                    <a:effectLst/>
                    <a:latin typeface="Calibri" panose="020F0502020204030204" pitchFamily="34" charset="0"/>
                    <a:ea typeface="DejaVu Sans" panose="020B0603030804020204" pitchFamily="34" charset="0"/>
                  </a:rPr>
                  <a:t>le poids sans carburant.</a:t>
                </a:r>
                <a:endParaRPr lang="fr-FR" sz="1100" dirty="0">
                  <a:solidFill>
                    <a:srgbClr val="000000"/>
                  </a:solidFill>
                  <a:effectLst/>
                  <a:latin typeface="DejaVu Sans" panose="020B0603030804020204" pitchFamily="34" charset="0"/>
                  <a:ea typeface="DejaVu Sans" panose="020B0603030804020204" pitchFamily="34" charset="0"/>
                </a:endParaRPr>
              </a:p>
            </p:txBody>
          </p:sp>
        </mc:Choice>
        <mc:Fallback xmlns="">
          <p:sp>
            <p:nvSpPr>
              <p:cNvPr id="13" name="ZoneTexte 12">
                <a:extLst>
                  <a:ext uri="{FF2B5EF4-FFF2-40B4-BE49-F238E27FC236}">
                    <a16:creationId xmlns:a16="http://schemas.microsoft.com/office/drawing/2014/main" id="{AA1D8749-F680-C5F1-8617-3D03047DDB11}"/>
                  </a:ext>
                </a:extLst>
              </p:cNvPr>
              <p:cNvSpPr txBox="1">
                <a:spLocks noRot="1" noChangeAspect="1" noMove="1" noResize="1" noEditPoints="1" noAdjustHandles="1" noChangeArrowheads="1" noChangeShapeType="1" noTextEdit="1"/>
              </p:cNvSpPr>
              <p:nvPr/>
            </p:nvSpPr>
            <p:spPr>
              <a:xfrm>
                <a:off x="684276" y="2678307"/>
                <a:ext cx="4936236" cy="2314480"/>
              </a:xfrm>
              <a:prstGeom prst="rect">
                <a:avLst/>
              </a:prstGeom>
              <a:blipFill>
                <a:blip r:embed="rId3"/>
                <a:stretch>
                  <a:fillRect l="-616" r="-1601" b="-2880"/>
                </a:stretch>
              </a:blipFill>
            </p:spPr>
            <p:txBody>
              <a:bodyPr/>
              <a:lstStyle/>
              <a:p>
                <a:r>
                  <a:rPr lang="fr-FR">
                    <a:noFill/>
                  </a:rPr>
                  <a:t> </a:t>
                </a:r>
              </a:p>
            </p:txBody>
          </p:sp>
        </mc:Fallback>
      </mc:AlternateContent>
    </p:spTree>
    <p:extLst>
      <p:ext uri="{BB962C8B-B14F-4D97-AF65-F5344CB8AC3E}">
        <p14:creationId xmlns:p14="http://schemas.microsoft.com/office/powerpoint/2010/main" val="412955413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C4051759-7903-B503-7626-EF29FFEE1528}"/>
              </a:ext>
            </a:extLst>
          </p:cNvPr>
          <p:cNvSpPr>
            <a:spLocks noGrp="1"/>
          </p:cNvSpPr>
          <p:nvPr>
            <p:ph type="sldNum" sz="quarter" idx="12"/>
          </p:nvPr>
        </p:nvSpPr>
        <p:spPr/>
        <p:txBody>
          <a:bodyPr/>
          <a:lstStyle/>
          <a:p>
            <a:fld id="{7D2F1883-F5C5-4F13-9BDD-E8CEFB8C76D1}" type="slidenum">
              <a:rPr lang="fr-FR" altLang="fr-FR"/>
              <a:pPr/>
              <a:t>34</a:t>
            </a:fld>
            <a:endParaRPr lang="fr-FR" altLang="fr-FR"/>
          </a:p>
        </p:txBody>
      </p:sp>
      <p:sp>
        <p:nvSpPr>
          <p:cNvPr id="6" name="Rectangle 5">
            <a:extLst>
              <a:ext uri="{FF2B5EF4-FFF2-40B4-BE49-F238E27FC236}">
                <a16:creationId xmlns:a16="http://schemas.microsoft.com/office/drawing/2014/main" id="{3A287AE9-7F00-9F97-7290-513FC8A1C398}"/>
              </a:ext>
            </a:extLst>
          </p:cNvPr>
          <p:cNvSpPr/>
          <p:nvPr/>
        </p:nvSpPr>
        <p:spPr>
          <a:xfrm>
            <a:off x="2043901" y="334717"/>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4" name="Rectangle 5">
            <a:extLst>
              <a:ext uri="{FF2B5EF4-FFF2-40B4-BE49-F238E27FC236}">
                <a16:creationId xmlns:a16="http://schemas.microsoft.com/office/drawing/2014/main" id="{23624BCE-837B-9903-2326-FAF935EADB6E}"/>
              </a:ext>
            </a:extLst>
          </p:cNvPr>
          <p:cNvSpPr>
            <a:spLocks noChangeArrowheads="1"/>
          </p:cNvSpPr>
          <p:nvPr/>
        </p:nvSpPr>
        <p:spPr bwMode="auto">
          <a:xfrm>
            <a:off x="857250" y="1347318"/>
            <a:ext cx="6311646" cy="3970318"/>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Si n = n maxi (2,5 en manœuvre) le moment de flexion qui en résulte doit être inférieur au moment </a:t>
            </a:r>
            <a:r>
              <a:rPr kumimoji="0" lang="fr-FR" altLang="fr-FR" b="0" i="0" u="none" strike="noStrike" cap="none" normalizeH="0" baseline="0" dirty="0">
                <a:ln>
                  <a:noFill/>
                </a:ln>
                <a:solidFill>
                  <a:srgbClr val="000000"/>
                </a:solidFill>
                <a:effectLst/>
                <a:ea typeface="DejaVu Sans" panose="020B0603030804020204" pitchFamily="34" charset="0"/>
              </a:rPr>
              <a:t>de </a:t>
            </a:r>
            <a:r>
              <a:rPr kumimoji="0" lang="fr-FR" altLang="fr-FR" b="0"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flexion calculé par le constructeur, ce dernier tenant compte de la limite élastique de l’aile.</a:t>
            </a:r>
            <a:endParaRPr kumimoji="0" lang="fr-FR" altLang="fr-FR"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Si Pt - Pc est trop élevé, le moment de flexion à l’emplanture est dépassé et l’aile peut subir des déformations permanentes.</a:t>
            </a:r>
            <a:endParaRPr kumimoji="0" lang="fr-FR" altLang="fr-FR"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Il existe donc un ZFW limite pour chaque avion.</a:t>
            </a:r>
            <a:endParaRPr kumimoji="0" lang="fr-FR" altLang="fr-FR"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Exemple : B747	= 267,6 tonnes</a:t>
            </a:r>
            <a:endParaRPr kumimoji="0" lang="fr-FR" altLang="fr-FR"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fr-FR" altLang="fr-FR" b="0"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A300B4=124 tonnes</a:t>
            </a:r>
          </a:p>
          <a:p>
            <a:pPr marL="285750" indent="-285750" eaLnBrk="0" fontAlgn="base" hangingPunct="0">
              <a:spcBef>
                <a:spcPct val="0"/>
              </a:spcBef>
              <a:spcAft>
                <a:spcPct val="0"/>
              </a:spcAft>
              <a:buFont typeface="Arial" panose="020B0604020202020204" pitchFamily="34" charset="0"/>
              <a:buChar char="•"/>
            </a:pPr>
            <a:r>
              <a:rPr kumimoji="0" lang="fr-FR" altLang="fr-FR" b="0"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Dans le calcul, seul le carburant dans la voilure intervient, s’il y a du carburant dans le fuselage </a:t>
            </a:r>
            <a:r>
              <a:rPr kumimoji="0" lang="fr-FR" altLang="fr-FR" b="0" i="0" u="none" strike="noStrike" cap="none" normalizeH="0" baseline="0" dirty="0">
                <a:ln>
                  <a:noFill/>
                </a:ln>
                <a:solidFill>
                  <a:srgbClr val="000000"/>
                </a:solidFill>
                <a:effectLst/>
                <a:ea typeface="DejaVu Sans" panose="020B0603030804020204" pitchFamily="34" charset="0"/>
              </a:rPr>
              <a:t>il </a:t>
            </a:r>
            <a:r>
              <a:rPr kumimoji="0" lang="fr-FR" altLang="fr-FR" b="0"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doit être considéré comme </a:t>
            </a:r>
            <a:r>
              <a:rPr kumimoji="0" lang="fr-FR" altLang="fr-FR" b="0" i="0" u="none" strike="noStrike" cap="none" normalizeH="0" baseline="0" dirty="0">
                <a:ln>
                  <a:noFill/>
                </a:ln>
                <a:solidFill>
                  <a:srgbClr val="000000"/>
                </a:solidFill>
                <a:effectLst/>
                <a:ea typeface="DejaVu Sans" panose="020B0603030804020204" pitchFamily="34" charset="0"/>
              </a:rPr>
              <a:t>de </a:t>
            </a:r>
            <a:r>
              <a:rPr kumimoji="0" lang="fr-FR" altLang="fr-FR" b="0"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la charge marchande</a:t>
            </a:r>
            <a:endParaRPr kumimoji="0" lang="fr-FR" altLang="fr-FR"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fr-FR" altLang="fr-FR"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fr-FR" altLang="fr-FR" b="0" i="0" u="none" strike="noStrike" cap="none" normalizeH="0" baseline="0" dirty="0">
              <a:ln>
                <a:noFill/>
              </a:ln>
              <a:solidFill>
                <a:schemeClr val="tx1"/>
              </a:solidFill>
              <a:effectLst/>
            </a:endParaRPr>
          </a:p>
        </p:txBody>
      </p:sp>
      <p:pic>
        <p:nvPicPr>
          <p:cNvPr id="2052" name="Image 48">
            <a:extLst>
              <a:ext uri="{FF2B5EF4-FFF2-40B4-BE49-F238E27FC236}">
                <a16:creationId xmlns:a16="http://schemas.microsoft.com/office/drawing/2014/main" id="{58B1672F-F530-797E-2A50-358C33981A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550" y="2041589"/>
            <a:ext cx="3505200" cy="240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72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2546A5F-30BF-4F18-BDC9-2A645E21CF39}" type="slidenum">
              <a:rPr lang="fr-FR" smtClean="0"/>
              <a:t>35</a:t>
            </a:fld>
            <a:endParaRPr lang="fr-FR" dirty="0"/>
          </a:p>
        </p:txBody>
      </p:sp>
      <p:pic>
        <p:nvPicPr>
          <p:cNvPr id="5" name="Espace réservé du contenu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16480" y="1445623"/>
            <a:ext cx="7811386" cy="4767202"/>
          </a:xfrm>
          <a:prstGeom prst="rect">
            <a:avLst/>
          </a:prstGeom>
          <a:noFill/>
          <a:ln>
            <a:noFill/>
          </a:ln>
        </p:spPr>
      </p:pic>
      <p:sp>
        <p:nvSpPr>
          <p:cNvPr id="6" name="ZoneTexte 5"/>
          <p:cNvSpPr txBox="1"/>
          <p:nvPr/>
        </p:nvSpPr>
        <p:spPr>
          <a:xfrm>
            <a:off x="4240174" y="815638"/>
            <a:ext cx="3963998" cy="461665"/>
          </a:xfrm>
          <a:prstGeom prst="rect">
            <a:avLst/>
          </a:prstGeom>
          <a:noFill/>
        </p:spPr>
        <p:txBody>
          <a:bodyPr wrap="square" rtlCol="0">
            <a:spAutoFit/>
          </a:bodyPr>
          <a:lstStyle/>
          <a:p>
            <a:pPr algn="ctr"/>
            <a:r>
              <a:rPr lang="fr-FR" sz="2400" dirty="0"/>
              <a:t>Diagramme de manœuvre</a:t>
            </a:r>
          </a:p>
        </p:txBody>
      </p:sp>
      <p:sp>
        <p:nvSpPr>
          <p:cNvPr id="7" name="Rectangle 6"/>
          <p:cNvSpPr/>
          <p:nvPr/>
        </p:nvSpPr>
        <p:spPr>
          <a:xfrm>
            <a:off x="1921733" y="113908"/>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8" name="Tableau 7"/>
          <p:cNvGraphicFramePr>
            <a:graphicFrameLocks noGrp="1"/>
          </p:cNvGraphicFramePr>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648319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9492" y="674281"/>
            <a:ext cx="5700895" cy="473783"/>
          </a:xfrm>
        </p:spPr>
        <p:txBody>
          <a:bodyPr>
            <a:normAutofit/>
          </a:bodyPr>
          <a:lstStyle/>
          <a:p>
            <a:pPr algn="ctr"/>
            <a:r>
              <a:rPr lang="fr-FR" sz="2400" dirty="0">
                <a:latin typeface="Arial" panose="020B0604020202020204" pitchFamily="34" charset="0"/>
                <a:cs typeface="Arial" panose="020B0604020202020204" pitchFamily="34" charset="0"/>
              </a:rPr>
              <a:t>Démonstration</a:t>
            </a:r>
          </a:p>
        </p:txBody>
      </p:sp>
      <p:sp>
        <p:nvSpPr>
          <p:cNvPr id="4" name="Espace réservé du numéro de diapositive 3"/>
          <p:cNvSpPr>
            <a:spLocks noGrp="1"/>
          </p:cNvSpPr>
          <p:nvPr>
            <p:ph type="sldNum" sz="quarter" idx="12"/>
          </p:nvPr>
        </p:nvSpPr>
        <p:spPr/>
        <p:txBody>
          <a:bodyPr/>
          <a:lstStyle/>
          <a:p>
            <a:fld id="{52546A5F-30BF-4F18-BDC9-2A645E21CF39}" type="slidenum">
              <a:rPr lang="fr-FR" smtClean="0"/>
              <a:t>36</a:t>
            </a:fld>
            <a:endParaRPr lang="fr-FR" dirty="0"/>
          </a:p>
        </p:txBody>
      </p:sp>
      <mc:AlternateContent xmlns:mc="http://schemas.openxmlformats.org/markup-compatibility/2006" xmlns:a14="http://schemas.microsoft.com/office/drawing/2010/main">
        <mc:Choice Requires="a14">
          <p:sp>
            <p:nvSpPr>
              <p:cNvPr id="5" name="ZoneTexte 4"/>
              <p:cNvSpPr txBox="1"/>
              <p:nvPr/>
            </p:nvSpPr>
            <p:spPr>
              <a:xfrm>
                <a:off x="1863635" y="1278351"/>
                <a:ext cx="8425542" cy="419948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2000" dirty="0"/>
                  <a:t>Calculer la contrainte de flexion maximale appliquée sur l’aile</a:t>
                </a:r>
              </a:p>
              <a:p>
                <a:r>
                  <a:rPr lang="fr-FR" sz="2000" dirty="0"/>
                  <a:t>Données:</a:t>
                </a:r>
              </a:p>
              <a:p>
                <a:r>
                  <a:rPr lang="fr-FR" sz="2000" dirty="0"/>
                  <a:t>P</a:t>
                </a:r>
                <a:r>
                  <a:rPr lang="fr-FR" sz="2000" baseline="-25000" dirty="0"/>
                  <a:t>t</a:t>
                </a:r>
                <a:r>
                  <a:rPr lang="fr-FR" sz="2000" dirty="0"/>
                  <a:t>= 36100 tonnes</a:t>
                </a:r>
              </a:p>
              <a:p>
                <a:r>
                  <a:rPr lang="fr-FR" sz="2000" dirty="0"/>
                  <a:t>P</a:t>
                </a:r>
                <a:r>
                  <a:rPr lang="fr-FR" sz="2000" baseline="-25000" dirty="0"/>
                  <a:t>c</a:t>
                </a:r>
                <a:r>
                  <a:rPr lang="fr-FR" sz="2000" dirty="0"/>
                  <a:t>= 4200 tonnes</a:t>
                </a:r>
              </a:p>
              <a:p>
                <a:r>
                  <a:rPr lang="fr-FR" sz="2000" dirty="0"/>
                  <a:t>P</a:t>
                </a:r>
                <a:r>
                  <a:rPr lang="fr-FR" sz="2000" baseline="-25000" dirty="0"/>
                  <a:t>s</a:t>
                </a:r>
                <a:r>
                  <a:rPr lang="fr-FR" sz="2000" dirty="0"/>
                  <a:t>=6000 tonnes</a:t>
                </a:r>
              </a:p>
              <a:p>
                <a:r>
                  <a:rPr lang="fr-FR" sz="2000" dirty="0"/>
                  <a:t>L</a:t>
                </a:r>
                <a:r>
                  <a:rPr lang="fr-FR" sz="2000" baseline="-25000" dirty="0"/>
                  <a:t>1</a:t>
                </a:r>
                <a:r>
                  <a:rPr lang="fr-FR" sz="2000" dirty="0"/>
                  <a:t>=20 m</a:t>
                </a:r>
              </a:p>
              <a:p>
                <a:r>
                  <a:rPr lang="fr-FR" sz="2000" dirty="0"/>
                  <a:t>L</a:t>
                </a:r>
                <a:r>
                  <a:rPr lang="fr-FR" sz="2000" baseline="-25000" dirty="0"/>
                  <a:t>2</a:t>
                </a:r>
                <a:r>
                  <a:rPr lang="fr-FR" sz="2000" dirty="0"/>
                  <a:t>=10 m</a:t>
                </a:r>
              </a:p>
              <a:p>
                <a:r>
                  <a:rPr lang="fr-FR" sz="2000" dirty="0"/>
                  <a:t>n=2,5</a:t>
                </a:r>
              </a:p>
              <a:p>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𝑀</m:t>
                        </m:r>
                      </m:e>
                      <m:sub>
                        <m:r>
                          <a:rPr lang="fr-FR" sz="2000" i="1">
                            <a:latin typeface="Cambria Math" panose="02040503050406030204" pitchFamily="18" charset="0"/>
                          </a:rPr>
                          <m:t>𝑡</m:t>
                        </m:r>
                      </m:sub>
                    </m:sSub>
                    <m:r>
                      <a:rPr lang="fr-FR" sz="2000" i="1">
                        <a:latin typeface="Cambria Math" panose="02040503050406030204" pitchFamily="18" charset="0"/>
                      </a:rPr>
                      <m:t>=</m:t>
                    </m:r>
                    <m:f>
                      <m:fPr>
                        <m:ctrlPr>
                          <a:rPr lang="fr-FR" sz="2000" i="1">
                            <a:latin typeface="Cambria Math" panose="02040503050406030204" pitchFamily="18" charset="0"/>
                          </a:rPr>
                        </m:ctrlPr>
                      </m:fPr>
                      <m:num>
                        <m:sSub>
                          <m:sSubPr>
                            <m:ctrlPr>
                              <a:rPr lang="fr-FR" sz="2000" i="1">
                                <a:latin typeface="Cambria Math" panose="02040503050406030204" pitchFamily="18" charset="0"/>
                              </a:rPr>
                            </m:ctrlPr>
                          </m:sSubPr>
                          <m:e>
                            <m:r>
                              <a:rPr lang="fr-FR" sz="2000" i="1">
                                <a:latin typeface="Cambria Math" panose="02040503050406030204" pitchFamily="18" charset="0"/>
                              </a:rPr>
                              <m:t>𝑃</m:t>
                            </m:r>
                          </m:e>
                          <m:sub>
                            <m:r>
                              <a:rPr lang="fr-FR" sz="2000" i="1">
                                <a:latin typeface="Cambria Math" panose="02040503050406030204" pitchFamily="18" charset="0"/>
                              </a:rPr>
                              <m:t>𝑡</m:t>
                            </m:r>
                          </m:sub>
                        </m:sSub>
                      </m:num>
                      <m:den>
                        <m:r>
                          <a:rPr lang="fr-FR" sz="2000">
                            <a:latin typeface="Cambria Math" panose="02040503050406030204" pitchFamily="18" charset="0"/>
                          </a:rPr>
                          <m:t>2</m:t>
                        </m:r>
                      </m:den>
                    </m:f>
                    <m:sSub>
                      <m:sSubPr>
                        <m:ctrlPr>
                          <a:rPr lang="fr-FR" sz="2000" i="1">
                            <a:latin typeface="Cambria Math" panose="02040503050406030204" pitchFamily="18" charset="0"/>
                          </a:rPr>
                        </m:ctrlPr>
                      </m:sSubPr>
                      <m:e>
                        <m:r>
                          <a:rPr lang="fr-FR" sz="2000" i="1">
                            <a:latin typeface="Cambria Math" panose="02040503050406030204" pitchFamily="18" charset="0"/>
                          </a:rPr>
                          <m:t>𝑙</m:t>
                        </m:r>
                      </m:e>
                      <m:sub>
                        <m:r>
                          <a:rPr lang="fr-FR" sz="2000">
                            <a:latin typeface="Cambria Math" panose="02040503050406030204" pitchFamily="18" charset="0"/>
                          </a:rPr>
                          <m:t>1</m:t>
                        </m:r>
                      </m:sub>
                    </m:sSub>
                    <m:r>
                      <a:rPr lang="fr-FR" sz="2000" i="1">
                        <a:latin typeface="Cambria Math" panose="02040503050406030204" pitchFamily="18" charset="0"/>
                      </a:rPr>
                      <m:t>=36100</m:t>
                    </m:r>
                    <m:r>
                      <a:rPr lang="fr-FR" sz="2000" i="1">
                        <a:latin typeface="Cambria Math" panose="02040503050406030204" pitchFamily="18" charset="0"/>
                        <a:ea typeface="Cambria Math" panose="02040503050406030204" pitchFamily="18" charset="0"/>
                      </a:rPr>
                      <m:t>×</m:t>
                    </m:r>
                  </m:oMath>
                </a14:m>
                <a:r>
                  <a:rPr lang="fr-FR" sz="2000" dirty="0"/>
                  <a:t>20/2=361000</a:t>
                </a:r>
              </a:p>
              <a:p>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𝑀</m:t>
                        </m:r>
                      </m:e>
                      <m:sub>
                        <m:r>
                          <a:rPr lang="fr-FR" sz="2000" i="1">
                            <a:latin typeface="Cambria Math" panose="02040503050406030204" pitchFamily="18" charset="0"/>
                          </a:rPr>
                          <m:t>𝑠</m:t>
                        </m:r>
                      </m:sub>
                    </m:sSub>
                    <m:r>
                      <a:rPr lang="fr-FR" sz="2000" i="1">
                        <a:latin typeface="Cambria Math" panose="02040503050406030204" pitchFamily="18" charset="0"/>
                      </a:rPr>
                      <m:t>=</m:t>
                    </m:r>
                    <m:f>
                      <m:fPr>
                        <m:ctrlPr>
                          <a:rPr lang="fr-FR" sz="2000" i="1">
                            <a:latin typeface="Cambria Math" panose="02040503050406030204" pitchFamily="18" charset="0"/>
                          </a:rPr>
                        </m:ctrlPr>
                      </m:fPr>
                      <m:num>
                        <m:sSub>
                          <m:sSubPr>
                            <m:ctrlPr>
                              <a:rPr lang="fr-FR" sz="2000" i="1">
                                <a:latin typeface="Cambria Math" panose="02040503050406030204" pitchFamily="18" charset="0"/>
                              </a:rPr>
                            </m:ctrlPr>
                          </m:sSubPr>
                          <m:e>
                            <m:r>
                              <a:rPr lang="fr-FR" sz="2000" i="1">
                                <a:latin typeface="Cambria Math" panose="02040503050406030204" pitchFamily="18" charset="0"/>
                              </a:rPr>
                              <m:t>𝑃</m:t>
                            </m:r>
                          </m:e>
                          <m:sub>
                            <m:r>
                              <a:rPr lang="fr-FR" sz="2000" i="1">
                                <a:latin typeface="Cambria Math" panose="02040503050406030204" pitchFamily="18" charset="0"/>
                              </a:rPr>
                              <m:t>𝑠</m:t>
                            </m:r>
                          </m:sub>
                        </m:sSub>
                      </m:num>
                      <m:den>
                        <m:r>
                          <a:rPr lang="fr-FR" sz="2000">
                            <a:latin typeface="Cambria Math" panose="02040503050406030204" pitchFamily="18" charset="0"/>
                          </a:rPr>
                          <m:t>2</m:t>
                        </m:r>
                      </m:den>
                    </m:f>
                    <m:sSub>
                      <m:sSubPr>
                        <m:ctrlPr>
                          <a:rPr lang="fr-FR" sz="2000" i="1">
                            <a:latin typeface="Cambria Math" panose="02040503050406030204" pitchFamily="18" charset="0"/>
                          </a:rPr>
                        </m:ctrlPr>
                      </m:sSubPr>
                      <m:e>
                        <m:r>
                          <a:rPr lang="fr-FR" sz="2000" i="1">
                            <a:latin typeface="Cambria Math" panose="02040503050406030204" pitchFamily="18" charset="0"/>
                          </a:rPr>
                          <m:t>𝑙</m:t>
                        </m:r>
                      </m:e>
                      <m:sub>
                        <m:r>
                          <a:rPr lang="fr-FR" sz="2000">
                            <a:latin typeface="Cambria Math" panose="02040503050406030204" pitchFamily="18" charset="0"/>
                          </a:rPr>
                          <m:t>2</m:t>
                        </m:r>
                      </m:sub>
                    </m:sSub>
                    <m:r>
                      <a:rPr lang="fr-FR" sz="2000" i="1">
                        <a:latin typeface="Cambria Math" panose="02040503050406030204" pitchFamily="18" charset="0"/>
                      </a:rPr>
                      <m:t>=6000</m:t>
                    </m:r>
                    <m:r>
                      <a:rPr lang="fr-FR" sz="2000" i="1">
                        <a:latin typeface="Cambria Math" panose="02040503050406030204" pitchFamily="18" charset="0"/>
                        <a:ea typeface="Cambria Math" panose="02040503050406030204" pitchFamily="18" charset="0"/>
                      </a:rPr>
                      <m:t>×</m:t>
                    </m:r>
                  </m:oMath>
                </a14:m>
                <a:r>
                  <a:rPr lang="fr-FR" sz="2000" dirty="0"/>
                  <a:t>10/2=60000</a:t>
                </a:r>
              </a:p>
              <a:p>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𝑀</m:t>
                        </m:r>
                      </m:e>
                      <m:sub>
                        <m:r>
                          <a:rPr lang="fr-FR" sz="2000" i="1">
                            <a:latin typeface="Cambria Math" panose="02040503050406030204" pitchFamily="18" charset="0"/>
                          </a:rPr>
                          <m:t>𝑐</m:t>
                        </m:r>
                      </m:sub>
                    </m:sSub>
                    <m:r>
                      <a:rPr lang="fr-FR" sz="2000" i="1">
                        <a:latin typeface="Cambria Math" panose="02040503050406030204" pitchFamily="18" charset="0"/>
                      </a:rPr>
                      <m:t>=</m:t>
                    </m:r>
                    <m:f>
                      <m:fPr>
                        <m:ctrlPr>
                          <a:rPr lang="fr-FR" sz="2000" i="1">
                            <a:latin typeface="Cambria Math" panose="02040503050406030204" pitchFamily="18" charset="0"/>
                          </a:rPr>
                        </m:ctrlPr>
                      </m:fPr>
                      <m:num>
                        <m:sSub>
                          <m:sSubPr>
                            <m:ctrlPr>
                              <a:rPr lang="fr-FR" sz="2000" i="1">
                                <a:latin typeface="Cambria Math" panose="02040503050406030204" pitchFamily="18" charset="0"/>
                              </a:rPr>
                            </m:ctrlPr>
                          </m:sSubPr>
                          <m:e>
                            <m:r>
                              <a:rPr lang="fr-FR" sz="2000" i="1">
                                <a:latin typeface="Cambria Math" panose="02040503050406030204" pitchFamily="18" charset="0"/>
                              </a:rPr>
                              <m:t>𝑃</m:t>
                            </m:r>
                          </m:e>
                          <m:sub>
                            <m:r>
                              <a:rPr lang="fr-FR" sz="2000" i="1">
                                <a:latin typeface="Cambria Math" panose="02040503050406030204" pitchFamily="18" charset="0"/>
                              </a:rPr>
                              <m:t>𝐶</m:t>
                            </m:r>
                          </m:sub>
                        </m:sSub>
                      </m:num>
                      <m:den>
                        <m:r>
                          <a:rPr lang="fr-FR" sz="2000">
                            <a:latin typeface="Cambria Math" panose="02040503050406030204" pitchFamily="18" charset="0"/>
                          </a:rPr>
                          <m:t>2</m:t>
                        </m:r>
                      </m:den>
                    </m:f>
                    <m:sSub>
                      <m:sSubPr>
                        <m:ctrlPr>
                          <a:rPr lang="fr-FR" sz="2000" i="1">
                            <a:latin typeface="Cambria Math" panose="02040503050406030204" pitchFamily="18" charset="0"/>
                          </a:rPr>
                        </m:ctrlPr>
                      </m:sSubPr>
                      <m:e>
                        <m:r>
                          <a:rPr lang="fr-FR" sz="2000" i="1">
                            <a:latin typeface="Cambria Math" panose="02040503050406030204" pitchFamily="18" charset="0"/>
                          </a:rPr>
                          <m:t>𝑙</m:t>
                        </m:r>
                      </m:e>
                      <m:sub>
                        <m:r>
                          <a:rPr lang="fr-FR" sz="2000">
                            <a:latin typeface="Cambria Math" panose="02040503050406030204" pitchFamily="18" charset="0"/>
                          </a:rPr>
                          <m:t>1</m:t>
                        </m:r>
                      </m:sub>
                    </m:sSub>
                    <m:r>
                      <a:rPr lang="fr-FR" sz="2000" i="1">
                        <a:latin typeface="Cambria Math" panose="02040503050406030204" pitchFamily="18" charset="0"/>
                      </a:rPr>
                      <m:t>=4200</m:t>
                    </m:r>
                    <m:r>
                      <a:rPr lang="fr-FR" sz="2000" i="1">
                        <a:latin typeface="Cambria Math" panose="02040503050406030204" pitchFamily="18" charset="0"/>
                        <a:ea typeface="Cambria Math" panose="02040503050406030204" pitchFamily="18" charset="0"/>
                      </a:rPr>
                      <m:t>×</m:t>
                    </m:r>
                  </m:oMath>
                </a14:m>
                <a:r>
                  <a:rPr lang="fr-FR" sz="2000" dirty="0"/>
                  <a:t>20/2=42000</a:t>
                </a:r>
              </a:p>
              <a:p>
                <a:pPr/>
                <a14:m>
                  <m:oMathPara xmlns:m="http://schemas.openxmlformats.org/officeDocument/2006/math">
                    <m:oMathParaPr>
                      <m:jc m:val="centerGroup"/>
                    </m:oMathParaPr>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𝑀</m:t>
                          </m:r>
                        </m:e>
                        <m:sub>
                          <m:r>
                            <a:rPr lang="fr-FR" sz="2000" i="1">
                              <a:latin typeface="Cambria Math" panose="02040503050406030204" pitchFamily="18" charset="0"/>
                            </a:rPr>
                            <m:t>𝑓</m:t>
                          </m:r>
                        </m:sub>
                      </m:sSub>
                      <m:r>
                        <a:rPr lang="fr-FR" sz="200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𝑀</m:t>
                          </m:r>
                        </m:e>
                        <m:sub>
                          <m:r>
                            <a:rPr lang="fr-FR" sz="2000" i="1">
                              <a:latin typeface="Cambria Math" panose="02040503050406030204" pitchFamily="18" charset="0"/>
                            </a:rPr>
                            <m:t>𝑡</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𝑀</m:t>
                          </m:r>
                        </m:e>
                        <m:sub>
                          <m:r>
                            <a:rPr lang="fr-FR" sz="2000" i="1">
                              <a:latin typeface="Cambria Math" panose="02040503050406030204" pitchFamily="18" charset="0"/>
                            </a:rPr>
                            <m:t>𝑠</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𝑀</m:t>
                          </m:r>
                        </m:e>
                        <m:sub>
                          <m:r>
                            <a:rPr lang="fr-FR" sz="2000" i="1">
                              <a:latin typeface="Cambria Math" panose="02040503050406030204" pitchFamily="18" charset="0"/>
                            </a:rPr>
                            <m:t>𝑐</m:t>
                          </m:r>
                        </m:sub>
                      </m:sSub>
                      <m:r>
                        <a:rPr lang="fr-FR" sz="2000" i="1">
                          <a:latin typeface="Cambria Math" panose="02040503050406030204" pitchFamily="18" charset="0"/>
                        </a:rPr>
                        <m:t>=</m:t>
                      </m:r>
                      <m:r>
                        <a:rPr lang="fr-FR" sz="2000">
                          <a:latin typeface="Cambria Math" panose="02040503050406030204" pitchFamily="18" charset="0"/>
                        </a:rPr>
                        <m:t>289 </m:t>
                      </m:r>
                      <m:sSup>
                        <m:sSupPr>
                          <m:ctrlPr>
                            <a:rPr lang="fr-FR" sz="2000" i="1">
                              <a:latin typeface="Cambria Math" panose="02040503050406030204" pitchFamily="18" charset="0"/>
                            </a:rPr>
                          </m:ctrlPr>
                        </m:sSupPr>
                        <m:e>
                          <m:r>
                            <a:rPr lang="fr-FR" sz="2000" i="1">
                              <a:latin typeface="Cambria Math" panose="02040503050406030204" pitchFamily="18" charset="0"/>
                            </a:rPr>
                            <m:t>10</m:t>
                          </m:r>
                        </m:e>
                        <m:sup>
                          <m:r>
                            <a:rPr lang="fr-FR" sz="2000" i="1">
                              <a:latin typeface="Cambria Math" panose="02040503050406030204" pitchFamily="18" charset="0"/>
                            </a:rPr>
                            <m:t>6</m:t>
                          </m:r>
                        </m:sup>
                      </m:sSup>
                      <m:r>
                        <a:rPr lang="fr-FR" sz="2000" i="1">
                          <a:latin typeface="Cambria Math" panose="02040503050406030204" pitchFamily="18" charset="0"/>
                        </a:rPr>
                        <m:t> </m:t>
                      </m:r>
                      <m:r>
                        <a:rPr lang="fr-FR" sz="2000" i="1">
                          <a:latin typeface="Cambria Math" panose="02040503050406030204" pitchFamily="18" charset="0"/>
                        </a:rPr>
                        <m:t>𝑘𝑔</m:t>
                      </m:r>
                      <m:r>
                        <a:rPr lang="fr-FR" sz="2000" i="1">
                          <a:latin typeface="Cambria Math" panose="02040503050406030204" pitchFamily="18" charset="0"/>
                        </a:rPr>
                        <m:t>.</m:t>
                      </m:r>
                      <m:r>
                        <a:rPr lang="fr-FR" sz="2000" i="1">
                          <a:latin typeface="Cambria Math" panose="02040503050406030204" pitchFamily="18" charset="0"/>
                        </a:rPr>
                        <m:t>𝑚</m:t>
                      </m:r>
                    </m:oMath>
                  </m:oMathPara>
                </a14:m>
                <a:endParaRPr lang="fr-FR" sz="2000" dirty="0"/>
              </a:p>
            </p:txBody>
          </p:sp>
        </mc:Choice>
        <mc:Fallback xmlns="">
          <p:sp>
            <p:nvSpPr>
              <p:cNvPr id="5" name="ZoneTexte 4"/>
              <p:cNvSpPr txBox="1">
                <a:spLocks noRot="1" noChangeAspect="1" noMove="1" noResize="1" noEditPoints="1" noAdjustHandles="1" noChangeArrowheads="1" noChangeShapeType="1" noTextEdit="1"/>
              </p:cNvSpPr>
              <p:nvPr/>
            </p:nvSpPr>
            <p:spPr>
              <a:xfrm>
                <a:off x="1863635" y="1278351"/>
                <a:ext cx="8425542" cy="4199483"/>
              </a:xfrm>
              <a:prstGeom prst="rect">
                <a:avLst/>
              </a:prstGeom>
              <a:blipFill>
                <a:blip r:embed="rId2"/>
                <a:stretch>
                  <a:fillRect l="-723" t="-724"/>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733811" y="2669831"/>
                <a:ext cx="4234942" cy="1388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r>
                        <a:rPr lang="fr-FR" sz="2160" i="1">
                          <a:latin typeface="Cambria Math" panose="02040503050406030204" pitchFamily="18" charset="0"/>
                        </a:rPr>
                        <m:t>𝑛</m:t>
                      </m:r>
                      <m:d>
                        <m:dPr>
                          <m:begChr m:val="["/>
                          <m:endChr m:val="]"/>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𝑡</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1</m:t>
                              </m:r>
                            </m:sub>
                          </m:sSub>
                          <m:r>
                            <a:rPr lang="fr-FR" sz="2160">
                              <a:latin typeface="Cambria Math" panose="02040503050406030204" pitchFamily="18" charset="0"/>
                            </a:rPr>
                            <m:t>−</m:t>
                          </m:r>
                          <m:d>
                            <m:dPr>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𝑠</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2</m:t>
                                  </m:r>
                                </m:sub>
                              </m:sSub>
                              <m:r>
                                <a:rPr lang="fr-FR" sz="2160">
                                  <a:latin typeface="Cambria Math" panose="02040503050406030204" pitchFamily="18" charset="0"/>
                                </a:rPr>
                                <m:t>+</m:t>
                              </m:r>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𝑐</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3</m:t>
                                  </m:r>
                                </m:sub>
                              </m:sSub>
                            </m:e>
                          </m:d>
                        </m:e>
                      </m:d>
                    </m:oMath>
                  </m:oMathPara>
                </a14:m>
                <a:endParaRPr lang="fr-FR" sz="2160" dirty="0"/>
              </a:p>
              <a:p>
                <a:endParaRPr lang="fr-FR" sz="2160" i="1" dirty="0"/>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1</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3</m:t>
                          </m:r>
                        </m:sub>
                      </m:sSub>
                    </m:oMath>
                  </m:oMathPara>
                </a14:m>
                <a:endParaRPr lang="fr-FR" sz="2160" dirty="0"/>
              </a:p>
            </p:txBody>
          </p:sp>
        </mc:Choice>
        <mc:Fallback xmlns="">
          <p:sp>
            <p:nvSpPr>
              <p:cNvPr id="7" name="Rectangle 6"/>
              <p:cNvSpPr>
                <a:spLocks noRot="1" noChangeAspect="1" noMove="1" noResize="1" noEditPoints="1" noAdjustHandles="1" noChangeArrowheads="1" noChangeShapeType="1" noTextEdit="1"/>
              </p:cNvSpPr>
              <p:nvPr/>
            </p:nvSpPr>
            <p:spPr>
              <a:xfrm>
                <a:off x="4733811" y="2669831"/>
                <a:ext cx="4234942" cy="1388393"/>
              </a:xfrm>
              <a:prstGeom prst="rect">
                <a:avLst/>
              </a:prstGeom>
              <a:blipFill>
                <a:blip r:embed="rId3"/>
                <a:stretch>
                  <a:fillRect l="-144"/>
                </a:stretch>
              </a:blipFill>
            </p:spPr>
            <p:txBody>
              <a:bodyPr/>
              <a:lstStyle/>
              <a:p>
                <a:r>
                  <a:rPr lang="fr-FR">
                    <a:noFill/>
                  </a:rPr>
                  <a:t> </a:t>
                </a:r>
              </a:p>
            </p:txBody>
          </p:sp>
        </mc:Fallback>
      </mc:AlternateContent>
      <p:sp>
        <p:nvSpPr>
          <p:cNvPr id="6" name="Rectangle 5"/>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9" name="Tableau 8"/>
          <p:cNvGraphicFramePr>
            <a:graphicFrameLocks noGrp="1"/>
          </p:cNvGraphicFramePr>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Arial" panose="020B0604020202020204" pitchFamily="34" charset="0"/>
                          <a:cs typeface="Arial" panose="020B0604020202020204" pitchFamily="34" charset="0"/>
                        </a:rPr>
                        <a:t>Contraintes appliquées sur l’aile</a:t>
                      </a:r>
                      <a:endParaRPr lang="fr-FR" sz="1200" dirty="0">
                        <a:solidFill>
                          <a:schemeClr val="bg1"/>
                        </a:solidFill>
                      </a:endParaRPr>
                    </a:p>
                  </a:txBody>
                  <a:tcPr marL="109728" marR="109728" marT="54864" marB="54864" anchor="c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b="1" kern="1200" dirty="0">
                          <a:solidFill>
                            <a:schemeClr val="tx1"/>
                          </a:solidFill>
                          <a:latin typeface="Arial" panose="020B0604020202020204" pitchFamily="34" charset="0"/>
                          <a:ea typeface="+mn-ea"/>
                          <a:cs typeface="Arial" panose="020B0604020202020204" pitchFamily="34" charset="0"/>
                        </a:rPr>
                        <a:t>Application pratique</a:t>
                      </a:r>
                    </a:p>
                  </a:txBody>
                  <a:tcPr marL="109728" marR="109728" marT="54864" marB="54864" anchor="ctr">
                    <a:solidFill>
                      <a:schemeClr val="bg2">
                        <a:lumMod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544229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0A637ED-B217-44A3-2E71-7623DC93D852}"/>
              </a:ext>
            </a:extLst>
          </p:cNvPr>
          <p:cNvSpPr>
            <a:spLocks noGrp="1"/>
          </p:cNvSpPr>
          <p:nvPr>
            <p:ph type="sldNum" sz="quarter" idx="12"/>
          </p:nvPr>
        </p:nvSpPr>
        <p:spPr/>
        <p:txBody>
          <a:bodyPr/>
          <a:lstStyle/>
          <a:p>
            <a:fld id="{1B8E96FF-4674-4043-BD58-718A66211F0A}" type="slidenum">
              <a:rPr lang="fr-FR" altLang="fr-FR"/>
              <a:pPr/>
              <a:t>37</a:t>
            </a:fld>
            <a:endParaRPr lang="fr-FR" altLang="fr-FR"/>
          </a:p>
        </p:txBody>
      </p:sp>
      <p:sp>
        <p:nvSpPr>
          <p:cNvPr id="1741826" name="Rectangle 2">
            <a:extLst>
              <a:ext uri="{FF2B5EF4-FFF2-40B4-BE49-F238E27FC236}">
                <a16:creationId xmlns:a16="http://schemas.microsoft.com/office/drawing/2014/main" id="{0B5179F3-A935-5CAE-87B1-520D8D8027B9}"/>
              </a:ext>
            </a:extLst>
          </p:cNvPr>
          <p:cNvSpPr>
            <a:spLocks noGrp="1" noChangeArrowheads="1"/>
          </p:cNvSpPr>
          <p:nvPr>
            <p:ph type="title"/>
          </p:nvPr>
        </p:nvSpPr>
        <p:spPr>
          <a:xfrm>
            <a:off x="2279650" y="0"/>
            <a:ext cx="7772400" cy="731838"/>
          </a:xfrm>
        </p:spPr>
        <p:txBody>
          <a:bodyPr/>
          <a:lstStyle/>
          <a:p>
            <a:r>
              <a:rPr lang="fr-FR" altLang="fr-FR" sz="4000" b="1"/>
              <a:t>QUESTION N°1</a:t>
            </a:r>
          </a:p>
        </p:txBody>
      </p:sp>
      <p:pic>
        <p:nvPicPr>
          <p:cNvPr id="1741828" name="Picture 4">
            <a:extLst>
              <a:ext uri="{FF2B5EF4-FFF2-40B4-BE49-F238E27FC236}">
                <a16:creationId xmlns:a16="http://schemas.microsoft.com/office/drawing/2014/main" id="{0C037580-DC0B-276B-082A-6722858765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1700214"/>
            <a:ext cx="7197725" cy="280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647059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F2436B45-DCBD-DA48-38EF-E055CF267D02}"/>
              </a:ext>
            </a:extLst>
          </p:cNvPr>
          <p:cNvSpPr>
            <a:spLocks noGrp="1"/>
          </p:cNvSpPr>
          <p:nvPr>
            <p:ph type="sldNum" sz="quarter" idx="12"/>
          </p:nvPr>
        </p:nvSpPr>
        <p:spPr/>
        <p:txBody>
          <a:bodyPr/>
          <a:lstStyle/>
          <a:p>
            <a:fld id="{8A6E86EF-0503-45C0-9670-0BE49755A076}" type="slidenum">
              <a:rPr lang="fr-FR" altLang="fr-FR"/>
              <a:pPr/>
              <a:t>38</a:t>
            </a:fld>
            <a:endParaRPr lang="fr-FR" altLang="fr-FR"/>
          </a:p>
        </p:txBody>
      </p:sp>
      <p:sp>
        <p:nvSpPr>
          <p:cNvPr id="1742850" name="Rectangle 2">
            <a:extLst>
              <a:ext uri="{FF2B5EF4-FFF2-40B4-BE49-F238E27FC236}">
                <a16:creationId xmlns:a16="http://schemas.microsoft.com/office/drawing/2014/main" id="{00D455A7-980E-619B-C66D-73670F801F1D}"/>
              </a:ext>
            </a:extLst>
          </p:cNvPr>
          <p:cNvSpPr>
            <a:spLocks noGrp="1" noChangeArrowheads="1"/>
          </p:cNvSpPr>
          <p:nvPr>
            <p:ph type="title"/>
          </p:nvPr>
        </p:nvSpPr>
        <p:spPr>
          <a:xfrm>
            <a:off x="2279650" y="1"/>
            <a:ext cx="7772400" cy="576263"/>
          </a:xfrm>
        </p:spPr>
        <p:txBody>
          <a:bodyPr>
            <a:normAutofit fontScale="90000"/>
          </a:bodyPr>
          <a:lstStyle/>
          <a:p>
            <a:r>
              <a:rPr lang="fr-FR" altLang="fr-FR" sz="4000" b="1"/>
              <a:t>QUESTION N°1</a:t>
            </a:r>
          </a:p>
        </p:txBody>
      </p:sp>
      <p:pic>
        <p:nvPicPr>
          <p:cNvPr id="1742852" name="Picture 4">
            <a:extLst>
              <a:ext uri="{FF2B5EF4-FFF2-40B4-BE49-F238E27FC236}">
                <a16:creationId xmlns:a16="http://schemas.microsoft.com/office/drawing/2014/main" id="{5E10D26C-3978-9F41-0BB7-1334B95D5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3716339"/>
            <a:ext cx="7129463"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2853" name="Picture 5">
            <a:extLst>
              <a:ext uri="{FF2B5EF4-FFF2-40B4-BE49-F238E27FC236}">
                <a16:creationId xmlns:a16="http://schemas.microsoft.com/office/drawing/2014/main" id="{F56B9F5F-39DB-7D8E-7C2B-E1CECC92B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836614"/>
            <a:ext cx="7126288" cy="280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2854" name="Picture 6">
            <a:extLst>
              <a:ext uri="{FF2B5EF4-FFF2-40B4-BE49-F238E27FC236}">
                <a16:creationId xmlns:a16="http://schemas.microsoft.com/office/drawing/2014/main" id="{502FB622-9AC2-989D-C40B-C6B163E25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451" y="5157788"/>
            <a:ext cx="7129463" cy="170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9027287"/>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E121C3E-572F-56E9-D608-D312B5877AFD}"/>
              </a:ext>
            </a:extLst>
          </p:cNvPr>
          <p:cNvSpPr>
            <a:spLocks noGrp="1"/>
          </p:cNvSpPr>
          <p:nvPr>
            <p:ph type="sldNum" sz="quarter" idx="12"/>
          </p:nvPr>
        </p:nvSpPr>
        <p:spPr/>
        <p:txBody>
          <a:bodyPr/>
          <a:lstStyle/>
          <a:p>
            <a:fld id="{C0A47AED-1A80-4E17-99E6-B4B06E0D7BA2}" type="slidenum">
              <a:rPr lang="fr-FR" altLang="fr-FR"/>
              <a:pPr/>
              <a:t>39</a:t>
            </a:fld>
            <a:endParaRPr lang="fr-FR" altLang="fr-FR"/>
          </a:p>
        </p:txBody>
      </p:sp>
      <p:sp>
        <p:nvSpPr>
          <p:cNvPr id="1743874" name="Rectangle 2">
            <a:extLst>
              <a:ext uri="{FF2B5EF4-FFF2-40B4-BE49-F238E27FC236}">
                <a16:creationId xmlns:a16="http://schemas.microsoft.com/office/drawing/2014/main" id="{495482F3-DBCE-DDAA-E974-F463252CA716}"/>
              </a:ext>
            </a:extLst>
          </p:cNvPr>
          <p:cNvSpPr>
            <a:spLocks noGrp="1" noChangeArrowheads="1"/>
          </p:cNvSpPr>
          <p:nvPr>
            <p:ph type="title"/>
          </p:nvPr>
        </p:nvSpPr>
        <p:spPr>
          <a:xfrm>
            <a:off x="2208213" y="1"/>
            <a:ext cx="7772400" cy="765175"/>
          </a:xfrm>
        </p:spPr>
        <p:txBody>
          <a:bodyPr/>
          <a:lstStyle/>
          <a:p>
            <a:r>
              <a:rPr lang="fr-FR" altLang="fr-FR" b="1"/>
              <a:t>QUESTION N°2</a:t>
            </a:r>
          </a:p>
        </p:txBody>
      </p:sp>
      <p:pic>
        <p:nvPicPr>
          <p:cNvPr id="1743876" name="Picture 4">
            <a:extLst>
              <a:ext uri="{FF2B5EF4-FFF2-40B4-BE49-F238E27FC236}">
                <a16:creationId xmlns:a16="http://schemas.microsoft.com/office/drawing/2014/main" id="{69E1A4F8-1F13-5B24-C82F-D2C1FA95D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1" y="1484314"/>
            <a:ext cx="7129463" cy="348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580666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30287" y="166343"/>
            <a:ext cx="7931425" cy="867327"/>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fr-FR" sz="3600" dirty="0">
                <a:solidFill>
                  <a:schemeClr val="tx1"/>
                </a:solidFill>
              </a:rPr>
              <a:t>Efforts appliqués à la voilure en vol et au sol</a:t>
            </a:r>
          </a:p>
        </p:txBody>
      </p:sp>
      <p:sp>
        <p:nvSpPr>
          <p:cNvPr id="6" name="Rectangle 5"/>
          <p:cNvSpPr/>
          <p:nvPr/>
        </p:nvSpPr>
        <p:spPr>
          <a:xfrm>
            <a:off x="483702" y="3141282"/>
            <a:ext cx="7348332" cy="88036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t>Ces forces engendrent sur les différentes parties de la structure et notamment les ailes des contraintes de nature variées. </a:t>
            </a:r>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842" y="3117071"/>
            <a:ext cx="3737111" cy="2425931"/>
          </a:xfrm>
          <a:prstGeom prst="rect">
            <a:avLst/>
          </a:prstGeom>
        </p:spPr>
        <p:style>
          <a:lnRef idx="2">
            <a:schemeClr val="dk1"/>
          </a:lnRef>
          <a:fillRef idx="1">
            <a:schemeClr val="lt1"/>
          </a:fillRef>
          <a:effectRef idx="0">
            <a:schemeClr val="dk1"/>
          </a:effectRef>
          <a:fontRef idx="minor">
            <a:schemeClr val="dk1"/>
          </a:fontRef>
        </p:style>
      </p:pic>
      <p:sp>
        <p:nvSpPr>
          <p:cNvPr id="9" name="Rectangle 8"/>
          <p:cNvSpPr/>
          <p:nvPr/>
        </p:nvSpPr>
        <p:spPr>
          <a:xfrm>
            <a:off x="463824" y="1428324"/>
            <a:ext cx="11284228"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solidFill>
                  <a:schemeClr val="dk1"/>
                </a:solidFill>
              </a:rPr>
              <a:t>Lors de ses évolutions dans l'air un avion  subit :</a:t>
            </a:r>
          </a:p>
          <a:p>
            <a:pPr lvl="0"/>
            <a:r>
              <a:rPr lang="fr-FR" dirty="0">
                <a:solidFill>
                  <a:schemeClr val="tx1"/>
                </a:solidFill>
              </a:rPr>
              <a:t>Les forces dynamiques, dues à la vitesse (portance et trainée) ou dues à la propulsion (traction ou poussée) ;</a:t>
            </a:r>
          </a:p>
          <a:p>
            <a:pPr>
              <a:lnSpc>
                <a:spcPct val="150000"/>
              </a:lnSpc>
            </a:pPr>
            <a:r>
              <a:rPr lang="fr-FR" dirty="0"/>
              <a:t>L</a:t>
            </a:r>
            <a:r>
              <a:rPr lang="fr-FR" dirty="0">
                <a:solidFill>
                  <a:schemeClr val="dk1"/>
                </a:solidFill>
              </a:rPr>
              <a:t>es effets des accélérations engendrées par les changements de trajectoire. </a:t>
            </a:r>
          </a:p>
          <a:p>
            <a:pPr lvl="0"/>
            <a:r>
              <a:rPr lang="fr-FR" dirty="0">
                <a:solidFill>
                  <a:schemeClr val="dk1"/>
                </a:solidFill>
              </a:rPr>
              <a:t>Les </a:t>
            </a:r>
            <a:r>
              <a:rPr lang="fr-FR" dirty="0">
                <a:solidFill>
                  <a:schemeClr val="tx1"/>
                </a:solidFill>
              </a:rPr>
              <a:t> forces statiques essentiellement du poids</a:t>
            </a:r>
          </a:p>
        </p:txBody>
      </p:sp>
    </p:spTree>
    <p:extLst>
      <p:ext uri="{BB962C8B-B14F-4D97-AF65-F5344CB8AC3E}">
        <p14:creationId xmlns:p14="http://schemas.microsoft.com/office/powerpoint/2010/main" val="1731676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2CDDABD2-258C-0662-3555-7FDC939DC186}"/>
              </a:ext>
            </a:extLst>
          </p:cNvPr>
          <p:cNvSpPr>
            <a:spLocks noGrp="1"/>
          </p:cNvSpPr>
          <p:nvPr>
            <p:ph type="sldNum" sz="quarter" idx="12"/>
          </p:nvPr>
        </p:nvSpPr>
        <p:spPr/>
        <p:txBody>
          <a:bodyPr/>
          <a:lstStyle/>
          <a:p>
            <a:fld id="{830DCDA7-4B1A-4ADC-8D7C-DF944F34A39B}" type="slidenum">
              <a:rPr lang="fr-FR" altLang="fr-FR"/>
              <a:pPr/>
              <a:t>40</a:t>
            </a:fld>
            <a:endParaRPr lang="fr-FR" altLang="fr-FR"/>
          </a:p>
        </p:txBody>
      </p:sp>
      <p:sp>
        <p:nvSpPr>
          <p:cNvPr id="1744898" name="Rectangle 2">
            <a:extLst>
              <a:ext uri="{FF2B5EF4-FFF2-40B4-BE49-F238E27FC236}">
                <a16:creationId xmlns:a16="http://schemas.microsoft.com/office/drawing/2014/main" id="{1BAC5A38-CCF6-1CAA-D787-4EA27C9DA973}"/>
              </a:ext>
            </a:extLst>
          </p:cNvPr>
          <p:cNvSpPr>
            <a:spLocks noGrp="1" noChangeArrowheads="1"/>
          </p:cNvSpPr>
          <p:nvPr>
            <p:ph type="title"/>
          </p:nvPr>
        </p:nvSpPr>
        <p:spPr>
          <a:xfrm>
            <a:off x="2279650" y="1"/>
            <a:ext cx="7772400" cy="836613"/>
          </a:xfrm>
        </p:spPr>
        <p:txBody>
          <a:bodyPr/>
          <a:lstStyle/>
          <a:p>
            <a:r>
              <a:rPr lang="fr-FR" altLang="fr-FR" b="1"/>
              <a:t>QUESTION N°2</a:t>
            </a:r>
          </a:p>
        </p:txBody>
      </p:sp>
      <p:pic>
        <p:nvPicPr>
          <p:cNvPr id="1744900" name="Picture 4">
            <a:extLst>
              <a:ext uri="{FF2B5EF4-FFF2-40B4-BE49-F238E27FC236}">
                <a16:creationId xmlns:a16="http://schemas.microsoft.com/office/drawing/2014/main" id="{0203D842-B229-36BE-1C3F-F005AC238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3" y="836614"/>
            <a:ext cx="7129462"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4901" name="Picture 5">
            <a:extLst>
              <a:ext uri="{FF2B5EF4-FFF2-40B4-BE49-F238E27FC236}">
                <a16:creationId xmlns:a16="http://schemas.microsoft.com/office/drawing/2014/main" id="{1E9FA5AC-1A8C-61F4-CA21-CE6799C61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3933825"/>
            <a:ext cx="7127875" cy="252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435774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5D65CB9E-9C44-CBF5-64BE-92379FC5C8A8}"/>
              </a:ext>
            </a:extLst>
          </p:cNvPr>
          <p:cNvSpPr>
            <a:spLocks noGrp="1"/>
          </p:cNvSpPr>
          <p:nvPr>
            <p:ph type="sldNum" sz="quarter" idx="12"/>
          </p:nvPr>
        </p:nvSpPr>
        <p:spPr/>
        <p:txBody>
          <a:bodyPr/>
          <a:lstStyle/>
          <a:p>
            <a:fld id="{0668DD0F-F61F-4A8F-BD46-04A5FC8A3537}" type="slidenum">
              <a:rPr lang="fr-FR" altLang="fr-FR"/>
              <a:pPr/>
              <a:t>41</a:t>
            </a:fld>
            <a:endParaRPr lang="fr-FR" altLang="fr-FR"/>
          </a:p>
        </p:txBody>
      </p:sp>
      <p:sp>
        <p:nvSpPr>
          <p:cNvPr id="1745922" name="Rectangle 2">
            <a:extLst>
              <a:ext uri="{FF2B5EF4-FFF2-40B4-BE49-F238E27FC236}">
                <a16:creationId xmlns:a16="http://schemas.microsoft.com/office/drawing/2014/main" id="{B8486DBF-E1DB-1EEF-919A-60AD4746C084}"/>
              </a:ext>
            </a:extLst>
          </p:cNvPr>
          <p:cNvSpPr>
            <a:spLocks noGrp="1" noChangeArrowheads="1"/>
          </p:cNvSpPr>
          <p:nvPr>
            <p:ph type="title"/>
          </p:nvPr>
        </p:nvSpPr>
        <p:spPr>
          <a:xfrm>
            <a:off x="2208213" y="1"/>
            <a:ext cx="7772400" cy="836613"/>
          </a:xfrm>
        </p:spPr>
        <p:txBody>
          <a:bodyPr/>
          <a:lstStyle/>
          <a:p>
            <a:r>
              <a:rPr lang="fr-FR" altLang="fr-FR" b="1"/>
              <a:t>QUESTION N°3</a:t>
            </a:r>
          </a:p>
        </p:txBody>
      </p:sp>
      <p:pic>
        <p:nvPicPr>
          <p:cNvPr id="1745924" name="Picture 4">
            <a:extLst>
              <a:ext uri="{FF2B5EF4-FFF2-40B4-BE49-F238E27FC236}">
                <a16:creationId xmlns:a16="http://schemas.microsoft.com/office/drawing/2014/main" id="{D9C79A64-5C6B-3C14-2C70-A21039E8E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1700214"/>
            <a:ext cx="7632700"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90679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B54D4173-67AE-4BB8-87C7-1B176BC339A5}"/>
              </a:ext>
            </a:extLst>
          </p:cNvPr>
          <p:cNvSpPr>
            <a:spLocks noGrp="1"/>
          </p:cNvSpPr>
          <p:nvPr>
            <p:ph type="sldNum" sz="quarter" idx="12"/>
          </p:nvPr>
        </p:nvSpPr>
        <p:spPr/>
        <p:txBody>
          <a:bodyPr/>
          <a:lstStyle/>
          <a:p>
            <a:fld id="{728429B2-3E91-4AB2-95D6-1375FE599FCB}" type="slidenum">
              <a:rPr lang="fr-FR" altLang="fr-FR"/>
              <a:pPr/>
              <a:t>42</a:t>
            </a:fld>
            <a:endParaRPr lang="fr-FR" altLang="fr-FR"/>
          </a:p>
        </p:txBody>
      </p:sp>
      <p:sp>
        <p:nvSpPr>
          <p:cNvPr id="1746946" name="Rectangle 2">
            <a:extLst>
              <a:ext uri="{FF2B5EF4-FFF2-40B4-BE49-F238E27FC236}">
                <a16:creationId xmlns:a16="http://schemas.microsoft.com/office/drawing/2014/main" id="{CA74DBFB-FD3F-7D4E-8604-1142A3AC7D09}"/>
              </a:ext>
            </a:extLst>
          </p:cNvPr>
          <p:cNvSpPr>
            <a:spLocks noGrp="1" noChangeArrowheads="1"/>
          </p:cNvSpPr>
          <p:nvPr>
            <p:ph type="title"/>
          </p:nvPr>
        </p:nvSpPr>
        <p:spPr>
          <a:xfrm>
            <a:off x="2208213" y="1"/>
            <a:ext cx="7772400" cy="720725"/>
          </a:xfrm>
        </p:spPr>
        <p:txBody>
          <a:bodyPr/>
          <a:lstStyle/>
          <a:p>
            <a:r>
              <a:rPr lang="fr-FR" altLang="fr-FR" sz="4000" b="1"/>
              <a:t>QUESTION N°3</a:t>
            </a:r>
          </a:p>
        </p:txBody>
      </p:sp>
      <p:pic>
        <p:nvPicPr>
          <p:cNvPr id="1746948" name="Picture 4">
            <a:extLst>
              <a:ext uri="{FF2B5EF4-FFF2-40B4-BE49-F238E27FC236}">
                <a16:creationId xmlns:a16="http://schemas.microsoft.com/office/drawing/2014/main" id="{F0C27F2A-CC16-EFC7-D491-54624F83C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981075"/>
            <a:ext cx="7632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6950" name="Picture 6">
            <a:extLst>
              <a:ext uri="{FF2B5EF4-FFF2-40B4-BE49-F238E27FC236}">
                <a16:creationId xmlns:a16="http://schemas.microsoft.com/office/drawing/2014/main" id="{E7256115-A95D-00EC-1C42-83F680C2F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3443289"/>
            <a:ext cx="7777162" cy="213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2431401"/>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36D4E0ED-7B46-8B37-3EBE-24DBD44EA982}"/>
              </a:ext>
            </a:extLst>
          </p:cNvPr>
          <p:cNvSpPr>
            <a:spLocks noGrp="1"/>
          </p:cNvSpPr>
          <p:nvPr>
            <p:ph type="sldNum" sz="quarter" idx="12"/>
          </p:nvPr>
        </p:nvSpPr>
        <p:spPr/>
        <p:txBody>
          <a:bodyPr/>
          <a:lstStyle/>
          <a:p>
            <a:fld id="{E3C2ACE0-496A-475D-83D6-2CB9E9D0D464}" type="slidenum">
              <a:rPr lang="fr-FR" altLang="fr-FR"/>
              <a:pPr/>
              <a:t>43</a:t>
            </a:fld>
            <a:endParaRPr lang="fr-FR" altLang="fr-FR"/>
          </a:p>
        </p:txBody>
      </p:sp>
      <p:sp>
        <p:nvSpPr>
          <p:cNvPr id="1545219" name="AutoShape 3">
            <a:extLst>
              <a:ext uri="{FF2B5EF4-FFF2-40B4-BE49-F238E27FC236}">
                <a16:creationId xmlns:a16="http://schemas.microsoft.com/office/drawing/2014/main" id="{B0A86359-AD04-B20B-CFDC-20BB00E46E79}"/>
              </a:ext>
            </a:extLst>
          </p:cNvPr>
          <p:cNvSpPr>
            <a:spLocks noGrp="1" noChangeAspect="1" noChangeArrowheads="1"/>
          </p:cNvSpPr>
          <p:nvPr>
            <p:ph type="body" idx="1"/>
          </p:nvPr>
        </p:nvSpPr>
        <p:spPr>
          <a:xfrm>
            <a:off x="4038600" y="314293"/>
            <a:ext cx="4572000" cy="433388"/>
          </a:xfrm>
        </p:spPr>
        <p:txBody>
          <a:bodyPr/>
          <a:lstStyle/>
          <a:p>
            <a:pPr marL="0" indent="0">
              <a:lnSpc>
                <a:spcPct val="80000"/>
              </a:lnSpc>
              <a:buNone/>
            </a:pPr>
            <a:r>
              <a:rPr lang="fr-FR" altLang="fr-FR" dirty="0">
                <a:solidFill>
                  <a:srgbClr val="DC0081"/>
                </a:solidFill>
              </a:rPr>
              <a:t>TECHNOLOGIE DE LA VOILURE</a:t>
            </a:r>
          </a:p>
          <a:p>
            <a:pPr>
              <a:lnSpc>
                <a:spcPct val="80000"/>
              </a:lnSpc>
            </a:pPr>
            <a:endParaRPr lang="fr-FR" altLang="fr-FR" dirty="0"/>
          </a:p>
        </p:txBody>
      </p:sp>
      <p:pic>
        <p:nvPicPr>
          <p:cNvPr id="1545221" name="Picture 5">
            <a:extLst>
              <a:ext uri="{FF2B5EF4-FFF2-40B4-BE49-F238E27FC236}">
                <a16:creationId xmlns:a16="http://schemas.microsoft.com/office/drawing/2014/main" id="{DC32B61C-5098-5B5A-5DF0-64B2E1EE2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196975"/>
            <a:ext cx="8964612"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5222" name="Picture 6">
            <a:extLst>
              <a:ext uri="{FF2B5EF4-FFF2-40B4-BE49-F238E27FC236}">
                <a16:creationId xmlns:a16="http://schemas.microsoft.com/office/drawing/2014/main" id="{A1A27055-9B41-702E-E167-3E6450696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2283402"/>
            <a:ext cx="3608897" cy="381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5223" name="Picture 7">
            <a:extLst>
              <a:ext uri="{FF2B5EF4-FFF2-40B4-BE49-F238E27FC236}">
                <a16:creationId xmlns:a16="http://schemas.microsoft.com/office/drawing/2014/main" id="{7200638E-8729-3E70-67AD-18321D514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1317" y="2046412"/>
            <a:ext cx="3608897" cy="4396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5225" name="Rectangle 9">
            <a:extLst>
              <a:ext uri="{FF2B5EF4-FFF2-40B4-BE49-F238E27FC236}">
                <a16:creationId xmlns:a16="http://schemas.microsoft.com/office/drawing/2014/main" id="{0767D67B-6B5F-C5CA-6F32-80499C783F48}"/>
              </a:ext>
            </a:extLst>
          </p:cNvPr>
          <p:cNvSpPr>
            <a:spLocks noChangeArrowheads="1"/>
          </p:cNvSpPr>
          <p:nvPr/>
        </p:nvSpPr>
        <p:spPr bwMode="auto">
          <a:xfrm>
            <a:off x="4041775" y="647669"/>
            <a:ext cx="43219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fr-FR" sz="1600" b="1" dirty="0">
                <a:solidFill>
                  <a:schemeClr val="tx2"/>
                </a:solidFill>
                <a:effectLst>
                  <a:outerShdw blurRad="38100" dist="38100" dir="2700000" algn="tl">
                    <a:srgbClr val="C0C0C0"/>
                  </a:outerShdw>
                </a:effectLst>
              </a:rPr>
              <a:t>POSITION ET FORME TRANSVERSALE DES AILES </a:t>
            </a:r>
          </a:p>
        </p:txBody>
      </p:sp>
    </p:spTree>
    <p:extLst>
      <p:ext uri="{BB962C8B-B14F-4D97-AF65-F5344CB8AC3E}">
        <p14:creationId xmlns:p14="http://schemas.microsoft.com/office/powerpoint/2010/main" val="216905672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5">
            <a:extLst>
              <a:ext uri="{FF2B5EF4-FFF2-40B4-BE49-F238E27FC236}">
                <a16:creationId xmlns:a16="http://schemas.microsoft.com/office/drawing/2014/main" id="{3A69E08C-F452-48CB-3837-EE50E206F159}"/>
              </a:ext>
            </a:extLst>
          </p:cNvPr>
          <p:cNvSpPr>
            <a:spLocks noGrp="1"/>
          </p:cNvSpPr>
          <p:nvPr>
            <p:ph type="sldNum" sz="quarter" idx="12"/>
          </p:nvPr>
        </p:nvSpPr>
        <p:spPr/>
        <p:txBody>
          <a:bodyPr/>
          <a:lstStyle/>
          <a:p>
            <a:fld id="{4CF3641A-40E7-466B-98DA-42E27E1462BB}" type="slidenum">
              <a:rPr lang="fr-FR" altLang="fr-FR"/>
              <a:pPr/>
              <a:t>44</a:t>
            </a:fld>
            <a:endParaRPr lang="fr-FR" altLang="fr-FR"/>
          </a:p>
        </p:txBody>
      </p:sp>
      <p:sp>
        <p:nvSpPr>
          <p:cNvPr id="1546243" name="Rectangle 3">
            <a:extLst>
              <a:ext uri="{FF2B5EF4-FFF2-40B4-BE49-F238E27FC236}">
                <a16:creationId xmlns:a16="http://schemas.microsoft.com/office/drawing/2014/main" id="{1185EB19-B052-C0DD-EF37-DB1E50ED6325}"/>
              </a:ext>
            </a:extLst>
          </p:cNvPr>
          <p:cNvSpPr>
            <a:spLocks noGrp="1" noChangeArrowheads="1"/>
          </p:cNvSpPr>
          <p:nvPr>
            <p:ph type="body" idx="1"/>
          </p:nvPr>
        </p:nvSpPr>
        <p:spPr>
          <a:xfrm>
            <a:off x="3682905" y="179197"/>
            <a:ext cx="4807140" cy="511175"/>
          </a:xfrm>
        </p:spPr>
        <p:txBody>
          <a:bodyPr>
            <a:normAutofit/>
          </a:bodyPr>
          <a:lstStyle/>
          <a:p>
            <a:pPr marL="0" indent="0" algn="ctr">
              <a:lnSpc>
                <a:spcPct val="90000"/>
              </a:lnSpc>
              <a:buNone/>
            </a:pPr>
            <a:r>
              <a:rPr lang="fr-FR" altLang="fr-FR" dirty="0">
                <a:solidFill>
                  <a:srgbClr val="DC0081"/>
                </a:solidFill>
              </a:rPr>
              <a:t>TECHNOLOGIE DE LA VOILURE</a:t>
            </a:r>
          </a:p>
        </p:txBody>
      </p:sp>
      <p:pic>
        <p:nvPicPr>
          <p:cNvPr id="1546244" name="Picture 4">
            <a:extLst>
              <a:ext uri="{FF2B5EF4-FFF2-40B4-BE49-F238E27FC236}">
                <a16:creationId xmlns:a16="http://schemas.microsoft.com/office/drawing/2014/main" id="{767DD783-F78A-6C3A-BF47-64EC15D36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50" y="1268413"/>
            <a:ext cx="916305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245" name="Picture 5">
            <a:extLst>
              <a:ext uri="{FF2B5EF4-FFF2-40B4-BE49-F238E27FC236}">
                <a16:creationId xmlns:a16="http://schemas.microsoft.com/office/drawing/2014/main" id="{537695BD-CEA1-FD25-8906-329A3DD13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1539" y="2205038"/>
            <a:ext cx="4371975"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246" name="Rectangle 6">
            <a:extLst>
              <a:ext uri="{FF2B5EF4-FFF2-40B4-BE49-F238E27FC236}">
                <a16:creationId xmlns:a16="http://schemas.microsoft.com/office/drawing/2014/main" id="{A1620394-50E3-77BB-7274-3586E093B20F}"/>
              </a:ext>
            </a:extLst>
          </p:cNvPr>
          <p:cNvSpPr>
            <a:spLocks noChangeArrowheads="1"/>
          </p:cNvSpPr>
          <p:nvPr/>
        </p:nvSpPr>
        <p:spPr bwMode="auto">
          <a:xfrm>
            <a:off x="4482925" y="685800"/>
            <a:ext cx="3226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fr-FR" sz="2400" dirty="0">
                <a:solidFill>
                  <a:schemeClr val="tx2"/>
                </a:solidFill>
                <a:effectLst>
                  <a:outerShdw blurRad="38100" dist="38100" dir="2700000" algn="tl">
                    <a:srgbClr val="C0C0C0"/>
                  </a:outerShdw>
                </a:effectLst>
              </a:rPr>
              <a:t>Formes planes des ailes</a:t>
            </a:r>
          </a:p>
        </p:txBody>
      </p:sp>
    </p:spTree>
    <p:extLst>
      <p:ext uri="{BB962C8B-B14F-4D97-AF65-F5344CB8AC3E}">
        <p14:creationId xmlns:p14="http://schemas.microsoft.com/office/powerpoint/2010/main" val="3736128113"/>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5">
            <a:extLst>
              <a:ext uri="{FF2B5EF4-FFF2-40B4-BE49-F238E27FC236}">
                <a16:creationId xmlns:a16="http://schemas.microsoft.com/office/drawing/2014/main" id="{52A08186-1372-9594-C4D6-FF73C7DC675A}"/>
              </a:ext>
            </a:extLst>
          </p:cNvPr>
          <p:cNvSpPr>
            <a:spLocks noGrp="1"/>
          </p:cNvSpPr>
          <p:nvPr>
            <p:ph type="sldNum" sz="quarter" idx="12"/>
          </p:nvPr>
        </p:nvSpPr>
        <p:spPr/>
        <p:txBody>
          <a:bodyPr/>
          <a:lstStyle/>
          <a:p>
            <a:fld id="{040EFA24-3EC1-4B66-8458-8EE97AB27EAC}" type="slidenum">
              <a:rPr lang="fr-FR" altLang="fr-FR"/>
              <a:pPr/>
              <a:t>45</a:t>
            </a:fld>
            <a:endParaRPr lang="fr-FR" altLang="fr-FR"/>
          </a:p>
        </p:txBody>
      </p:sp>
      <p:sp>
        <p:nvSpPr>
          <p:cNvPr id="1547267" name="Rectangle 3">
            <a:extLst>
              <a:ext uri="{FF2B5EF4-FFF2-40B4-BE49-F238E27FC236}">
                <a16:creationId xmlns:a16="http://schemas.microsoft.com/office/drawing/2014/main" id="{F856AC06-B8F5-D8C4-AC9E-61BE69681F86}"/>
              </a:ext>
            </a:extLst>
          </p:cNvPr>
          <p:cNvSpPr>
            <a:spLocks noGrp="1" noChangeArrowheads="1"/>
          </p:cNvSpPr>
          <p:nvPr>
            <p:ph type="body" idx="1"/>
          </p:nvPr>
        </p:nvSpPr>
        <p:spPr>
          <a:xfrm>
            <a:off x="3797808" y="239713"/>
            <a:ext cx="4596384" cy="511175"/>
          </a:xfrm>
        </p:spPr>
        <p:txBody>
          <a:bodyPr/>
          <a:lstStyle/>
          <a:p>
            <a:pPr marL="0" indent="0">
              <a:lnSpc>
                <a:spcPct val="90000"/>
              </a:lnSpc>
              <a:buNone/>
            </a:pPr>
            <a:r>
              <a:rPr lang="fr-FR" altLang="fr-FR" dirty="0">
                <a:solidFill>
                  <a:srgbClr val="DC0081"/>
                </a:solidFill>
              </a:rPr>
              <a:t>TECHNOLOGIE DE LA VOILURE</a:t>
            </a:r>
          </a:p>
        </p:txBody>
      </p:sp>
      <p:pic>
        <p:nvPicPr>
          <p:cNvPr id="1547268" name="Picture 4">
            <a:extLst>
              <a:ext uri="{FF2B5EF4-FFF2-40B4-BE49-F238E27FC236}">
                <a16:creationId xmlns:a16="http://schemas.microsoft.com/office/drawing/2014/main" id="{DE704830-8D50-AC52-870C-364C552E0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1196975"/>
            <a:ext cx="9172575"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7269" name="Picture 5">
            <a:extLst>
              <a:ext uri="{FF2B5EF4-FFF2-40B4-BE49-F238E27FC236}">
                <a16:creationId xmlns:a16="http://schemas.microsoft.com/office/drawing/2014/main" id="{D444D072-5CCF-85E9-126F-942C8B734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2565401"/>
            <a:ext cx="39909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7270" name="Picture 6">
            <a:extLst>
              <a:ext uri="{FF2B5EF4-FFF2-40B4-BE49-F238E27FC236}">
                <a16:creationId xmlns:a16="http://schemas.microsoft.com/office/drawing/2014/main" id="{4EED1F0D-E115-DEA4-745C-E86ABA179C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6" y="2910681"/>
            <a:ext cx="3990975" cy="141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7271" name="Rectangle 7">
            <a:extLst>
              <a:ext uri="{FF2B5EF4-FFF2-40B4-BE49-F238E27FC236}">
                <a16:creationId xmlns:a16="http://schemas.microsoft.com/office/drawing/2014/main" id="{E59DB02C-BC83-5BDB-68FE-EDC2EC270ECC}"/>
              </a:ext>
            </a:extLst>
          </p:cNvPr>
          <p:cNvSpPr>
            <a:spLocks noChangeArrowheads="1"/>
          </p:cNvSpPr>
          <p:nvPr/>
        </p:nvSpPr>
        <p:spPr bwMode="auto">
          <a:xfrm>
            <a:off x="1524001" y="2205038"/>
            <a:ext cx="5508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fr-FR" sz="2400" dirty="0">
                <a:solidFill>
                  <a:schemeClr val="tx2"/>
                </a:solidFill>
                <a:effectLst>
                  <a:outerShdw blurRad="38100" dist="38100" dir="2700000" algn="tl">
                    <a:srgbClr val="C0C0C0"/>
                  </a:outerShdw>
                </a:effectLst>
              </a:rPr>
              <a:t>AILES SOUTENUES PAR DES MATS:</a:t>
            </a:r>
          </a:p>
        </p:txBody>
      </p:sp>
      <p:sp>
        <p:nvSpPr>
          <p:cNvPr id="1547272" name="Rectangle 8">
            <a:extLst>
              <a:ext uri="{FF2B5EF4-FFF2-40B4-BE49-F238E27FC236}">
                <a16:creationId xmlns:a16="http://schemas.microsoft.com/office/drawing/2014/main" id="{B47961C5-A365-F522-186A-A7143C1DE233}"/>
              </a:ext>
            </a:extLst>
          </p:cNvPr>
          <p:cNvSpPr>
            <a:spLocks noChangeArrowheads="1"/>
          </p:cNvSpPr>
          <p:nvPr/>
        </p:nvSpPr>
        <p:spPr bwMode="auto">
          <a:xfrm>
            <a:off x="7788448" y="2205038"/>
            <a:ext cx="24112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dirty="0">
                <a:solidFill>
                  <a:schemeClr val="tx2"/>
                </a:solidFill>
                <a:effectLst>
                  <a:outerShdw blurRad="38100" dist="38100" dir="2700000" algn="tl">
                    <a:srgbClr val="C0C0C0"/>
                  </a:outerShdw>
                </a:effectLst>
              </a:rPr>
              <a:t>AILE CANTILEVER:</a:t>
            </a:r>
          </a:p>
        </p:txBody>
      </p:sp>
    </p:spTree>
    <p:extLst>
      <p:ext uri="{BB962C8B-B14F-4D97-AF65-F5344CB8AC3E}">
        <p14:creationId xmlns:p14="http://schemas.microsoft.com/office/powerpoint/2010/main" val="368665004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5">
            <a:extLst>
              <a:ext uri="{FF2B5EF4-FFF2-40B4-BE49-F238E27FC236}">
                <a16:creationId xmlns:a16="http://schemas.microsoft.com/office/drawing/2014/main" id="{FCDC96E8-63BB-1AD4-B668-C135C1A54A31}"/>
              </a:ext>
            </a:extLst>
          </p:cNvPr>
          <p:cNvSpPr>
            <a:spLocks noGrp="1"/>
          </p:cNvSpPr>
          <p:nvPr>
            <p:ph type="sldNum" sz="quarter" idx="12"/>
          </p:nvPr>
        </p:nvSpPr>
        <p:spPr/>
        <p:txBody>
          <a:bodyPr/>
          <a:lstStyle/>
          <a:p>
            <a:fld id="{57B4AAE4-324C-4883-84E3-C1AA0203C6CE}" type="slidenum">
              <a:rPr lang="fr-FR" altLang="fr-FR"/>
              <a:pPr/>
              <a:t>46</a:t>
            </a:fld>
            <a:endParaRPr lang="fr-FR" altLang="fr-FR"/>
          </a:p>
        </p:txBody>
      </p:sp>
      <p:sp>
        <p:nvSpPr>
          <p:cNvPr id="1548291" name="Rectangle 3">
            <a:extLst>
              <a:ext uri="{FF2B5EF4-FFF2-40B4-BE49-F238E27FC236}">
                <a16:creationId xmlns:a16="http://schemas.microsoft.com/office/drawing/2014/main" id="{E6BB6BA4-B13C-1A95-D01A-EA016981A895}"/>
              </a:ext>
            </a:extLst>
          </p:cNvPr>
          <p:cNvSpPr>
            <a:spLocks noGrp="1" noChangeArrowheads="1"/>
          </p:cNvSpPr>
          <p:nvPr>
            <p:ph type="body" idx="1"/>
          </p:nvPr>
        </p:nvSpPr>
        <p:spPr>
          <a:xfrm>
            <a:off x="3547872" y="181770"/>
            <a:ext cx="4791456" cy="511175"/>
          </a:xfrm>
        </p:spPr>
        <p:txBody>
          <a:bodyPr/>
          <a:lstStyle/>
          <a:p>
            <a:pPr marL="0" indent="0">
              <a:lnSpc>
                <a:spcPct val="90000"/>
              </a:lnSpc>
              <a:buNone/>
            </a:pPr>
            <a:r>
              <a:rPr lang="fr-FR" altLang="fr-FR" dirty="0">
                <a:solidFill>
                  <a:srgbClr val="DC0081"/>
                </a:solidFill>
              </a:rPr>
              <a:t>TECHNOLOGIE DE LA VOILURE</a:t>
            </a:r>
          </a:p>
        </p:txBody>
      </p:sp>
      <p:pic>
        <p:nvPicPr>
          <p:cNvPr id="1548292" name="Picture 4">
            <a:extLst>
              <a:ext uri="{FF2B5EF4-FFF2-40B4-BE49-F238E27FC236}">
                <a16:creationId xmlns:a16="http://schemas.microsoft.com/office/drawing/2014/main" id="{5718FDCA-1E2C-D8F2-47C1-F23DBDF45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262" y="835671"/>
            <a:ext cx="87534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8293" name="Rectangle 5">
            <a:extLst>
              <a:ext uri="{FF2B5EF4-FFF2-40B4-BE49-F238E27FC236}">
                <a16:creationId xmlns:a16="http://schemas.microsoft.com/office/drawing/2014/main" id="{F722C2E5-671E-FF2B-1E57-CE79601AEA82}"/>
              </a:ext>
            </a:extLst>
          </p:cNvPr>
          <p:cNvSpPr>
            <a:spLocks noChangeArrowheads="1"/>
          </p:cNvSpPr>
          <p:nvPr/>
        </p:nvSpPr>
        <p:spPr bwMode="auto">
          <a:xfrm>
            <a:off x="5395723" y="1616572"/>
            <a:ext cx="15997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dirty="0">
                <a:solidFill>
                  <a:srgbClr val="00279F"/>
                </a:solidFill>
                <a:effectLst>
                  <a:outerShdw blurRad="38100" dist="38100" dir="2700000" algn="tl">
                    <a:srgbClr val="C0C0C0"/>
                  </a:outerShdw>
                </a:effectLst>
              </a:rPr>
              <a:t>Envergure :</a:t>
            </a:r>
          </a:p>
        </p:txBody>
      </p:sp>
      <p:pic>
        <p:nvPicPr>
          <p:cNvPr id="1548298" name="Picture 10">
            <a:extLst>
              <a:ext uri="{FF2B5EF4-FFF2-40B4-BE49-F238E27FC236}">
                <a16:creationId xmlns:a16="http://schemas.microsoft.com/office/drawing/2014/main" id="{6E64B1E3-566F-CDA4-8901-484A499417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4" y="2409826"/>
            <a:ext cx="6048375" cy="308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8300" name="Line 12">
            <a:extLst>
              <a:ext uri="{FF2B5EF4-FFF2-40B4-BE49-F238E27FC236}">
                <a16:creationId xmlns:a16="http://schemas.microsoft.com/office/drawing/2014/main" id="{E0D9ED80-9B0C-621C-ADAC-00903132F500}"/>
              </a:ext>
            </a:extLst>
          </p:cNvPr>
          <p:cNvSpPr>
            <a:spLocks noChangeShapeType="1"/>
          </p:cNvSpPr>
          <p:nvPr/>
        </p:nvSpPr>
        <p:spPr bwMode="auto">
          <a:xfrm flipH="1">
            <a:off x="3359150" y="2636838"/>
            <a:ext cx="1944688" cy="0"/>
          </a:xfrm>
          <a:prstGeom prst="line">
            <a:avLst/>
          </a:prstGeom>
          <a:noFill/>
          <a:ln w="28575">
            <a:solidFill>
              <a:srgbClr val="00279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48301" name="Line 13">
            <a:extLst>
              <a:ext uri="{FF2B5EF4-FFF2-40B4-BE49-F238E27FC236}">
                <a16:creationId xmlns:a16="http://schemas.microsoft.com/office/drawing/2014/main" id="{99E28A68-229B-C7A5-4C45-422C033F916D}"/>
              </a:ext>
            </a:extLst>
          </p:cNvPr>
          <p:cNvSpPr>
            <a:spLocks noChangeShapeType="1"/>
          </p:cNvSpPr>
          <p:nvPr/>
        </p:nvSpPr>
        <p:spPr bwMode="auto">
          <a:xfrm>
            <a:off x="6096000" y="2636838"/>
            <a:ext cx="2952750" cy="0"/>
          </a:xfrm>
          <a:prstGeom prst="line">
            <a:avLst/>
          </a:prstGeom>
          <a:noFill/>
          <a:ln w="28575">
            <a:solidFill>
              <a:srgbClr val="00279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extLst>
      <p:ext uri="{BB962C8B-B14F-4D97-AF65-F5344CB8AC3E}">
        <p14:creationId xmlns:p14="http://schemas.microsoft.com/office/powerpoint/2010/main" val="2553210805"/>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space réservé du numéro de diapositive 5">
            <a:extLst>
              <a:ext uri="{FF2B5EF4-FFF2-40B4-BE49-F238E27FC236}">
                <a16:creationId xmlns:a16="http://schemas.microsoft.com/office/drawing/2014/main" id="{BBD331B1-4120-2BC9-E06A-70205B9BD255}"/>
              </a:ext>
            </a:extLst>
          </p:cNvPr>
          <p:cNvSpPr>
            <a:spLocks noGrp="1"/>
          </p:cNvSpPr>
          <p:nvPr>
            <p:ph type="sldNum" sz="quarter" idx="12"/>
          </p:nvPr>
        </p:nvSpPr>
        <p:spPr/>
        <p:txBody>
          <a:bodyPr/>
          <a:lstStyle/>
          <a:p>
            <a:fld id="{37D8040D-F96B-4CB7-BC36-1768662E2A86}" type="slidenum">
              <a:rPr lang="fr-FR" altLang="fr-FR"/>
              <a:pPr/>
              <a:t>47</a:t>
            </a:fld>
            <a:endParaRPr lang="fr-FR" altLang="fr-FR"/>
          </a:p>
        </p:txBody>
      </p:sp>
      <p:sp>
        <p:nvSpPr>
          <p:cNvPr id="1549315" name="Rectangle 3">
            <a:extLst>
              <a:ext uri="{FF2B5EF4-FFF2-40B4-BE49-F238E27FC236}">
                <a16:creationId xmlns:a16="http://schemas.microsoft.com/office/drawing/2014/main" id="{004DB1E4-E732-8F4B-D1EF-7B263EC0C76D}"/>
              </a:ext>
            </a:extLst>
          </p:cNvPr>
          <p:cNvSpPr>
            <a:spLocks noGrp="1" noChangeArrowheads="1"/>
          </p:cNvSpPr>
          <p:nvPr>
            <p:ph type="body" idx="1"/>
          </p:nvPr>
        </p:nvSpPr>
        <p:spPr>
          <a:xfrm>
            <a:off x="4206240" y="190502"/>
            <a:ext cx="4913376" cy="511175"/>
          </a:xfrm>
        </p:spPr>
        <p:txBody>
          <a:bodyPr/>
          <a:lstStyle/>
          <a:p>
            <a:pPr marL="0" indent="0">
              <a:lnSpc>
                <a:spcPct val="90000"/>
              </a:lnSpc>
              <a:buNone/>
            </a:pPr>
            <a:r>
              <a:rPr lang="fr-FR" altLang="fr-FR" dirty="0">
                <a:solidFill>
                  <a:srgbClr val="DC0081"/>
                </a:solidFill>
              </a:rPr>
              <a:t>TECHNOLOGIE DE LA VOILURE</a:t>
            </a:r>
          </a:p>
          <a:p>
            <a:pPr>
              <a:lnSpc>
                <a:spcPct val="90000"/>
              </a:lnSpc>
            </a:pPr>
            <a:endParaRPr lang="fr-FR" altLang="fr-FR" dirty="0"/>
          </a:p>
        </p:txBody>
      </p:sp>
      <p:pic>
        <p:nvPicPr>
          <p:cNvPr id="1549316" name="Picture 4">
            <a:extLst>
              <a:ext uri="{FF2B5EF4-FFF2-40B4-BE49-F238E27FC236}">
                <a16:creationId xmlns:a16="http://schemas.microsoft.com/office/drawing/2014/main" id="{E87B546F-3826-1658-515C-13741D6E1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275" y="1052513"/>
            <a:ext cx="2376488"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9318" name="Rectangle 6">
            <a:extLst>
              <a:ext uri="{FF2B5EF4-FFF2-40B4-BE49-F238E27FC236}">
                <a16:creationId xmlns:a16="http://schemas.microsoft.com/office/drawing/2014/main" id="{8D863B68-7FB1-2395-4BC7-7FA442CF628D}"/>
              </a:ext>
            </a:extLst>
          </p:cNvPr>
          <p:cNvSpPr>
            <a:spLocks noChangeArrowheads="1"/>
          </p:cNvSpPr>
          <p:nvPr/>
        </p:nvSpPr>
        <p:spPr bwMode="auto">
          <a:xfrm>
            <a:off x="1992314" y="2060576"/>
            <a:ext cx="8834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a:solidFill>
                  <a:srgbClr val="00279F"/>
                </a:solidFill>
                <a:effectLst>
                  <a:outerShdw blurRad="38100" dist="38100" dir="2700000" algn="tl">
                    <a:srgbClr val="C0C0C0"/>
                  </a:outerShdw>
                </a:effectLst>
              </a:rPr>
              <a:t>Voie :</a:t>
            </a:r>
          </a:p>
        </p:txBody>
      </p:sp>
      <p:sp>
        <p:nvSpPr>
          <p:cNvPr id="1549320" name="Rectangle 8">
            <a:extLst>
              <a:ext uri="{FF2B5EF4-FFF2-40B4-BE49-F238E27FC236}">
                <a16:creationId xmlns:a16="http://schemas.microsoft.com/office/drawing/2014/main" id="{CEA33F69-8BD8-091F-D442-410C203E4DD8}"/>
              </a:ext>
            </a:extLst>
          </p:cNvPr>
          <p:cNvSpPr>
            <a:spLocks noChangeArrowheads="1"/>
          </p:cNvSpPr>
          <p:nvPr/>
        </p:nvSpPr>
        <p:spPr bwMode="auto">
          <a:xfrm>
            <a:off x="1992314" y="908051"/>
            <a:ext cx="10991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a:solidFill>
                  <a:srgbClr val="00279F"/>
                </a:solidFill>
                <a:effectLst>
                  <a:outerShdw blurRad="38100" dist="38100" dir="2700000" algn="tl">
                    <a:srgbClr val="C0C0C0"/>
                  </a:outerShdw>
                </a:effectLst>
              </a:rPr>
              <a:t>Dièdre:</a:t>
            </a:r>
          </a:p>
        </p:txBody>
      </p:sp>
      <p:sp>
        <p:nvSpPr>
          <p:cNvPr id="1549321" name="Rectangle 9">
            <a:extLst>
              <a:ext uri="{FF2B5EF4-FFF2-40B4-BE49-F238E27FC236}">
                <a16:creationId xmlns:a16="http://schemas.microsoft.com/office/drawing/2014/main" id="{45C90F72-2739-F735-91C9-FD071D7FD493}"/>
              </a:ext>
            </a:extLst>
          </p:cNvPr>
          <p:cNvSpPr>
            <a:spLocks noChangeArrowheads="1"/>
          </p:cNvSpPr>
          <p:nvPr/>
        </p:nvSpPr>
        <p:spPr bwMode="auto">
          <a:xfrm>
            <a:off x="2063750" y="4724401"/>
            <a:ext cx="20499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a:solidFill>
                  <a:srgbClr val="00279F"/>
                </a:solidFill>
                <a:effectLst>
                  <a:outerShdw blurRad="38100" dist="38100" dir="2700000" algn="tl">
                    <a:srgbClr val="C0C0C0"/>
                  </a:outerShdw>
                </a:effectLst>
              </a:rPr>
              <a:t>Empattement :</a:t>
            </a:r>
          </a:p>
        </p:txBody>
      </p:sp>
      <p:pic>
        <p:nvPicPr>
          <p:cNvPr id="1549324" name="Picture 12">
            <a:extLst>
              <a:ext uri="{FF2B5EF4-FFF2-40B4-BE49-F238E27FC236}">
                <a16:creationId xmlns:a16="http://schemas.microsoft.com/office/drawing/2014/main" id="{5A13C684-38F5-07EF-C7E7-D26F6357B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76" y="2133601"/>
            <a:ext cx="3960813" cy="202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9325" name="Picture 13">
            <a:extLst>
              <a:ext uri="{FF2B5EF4-FFF2-40B4-BE49-F238E27FC236}">
                <a16:creationId xmlns:a16="http://schemas.microsoft.com/office/drawing/2014/main" id="{114C728A-6F90-AE8C-86C5-14509CF0DD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114" y="4508500"/>
            <a:ext cx="5761037" cy="234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9326" name="Line 14">
            <a:extLst>
              <a:ext uri="{FF2B5EF4-FFF2-40B4-BE49-F238E27FC236}">
                <a16:creationId xmlns:a16="http://schemas.microsoft.com/office/drawing/2014/main" id="{C5208E5F-1945-BFE7-45D2-B495570CAFFC}"/>
              </a:ext>
            </a:extLst>
          </p:cNvPr>
          <p:cNvSpPr>
            <a:spLocks noChangeShapeType="1"/>
          </p:cNvSpPr>
          <p:nvPr/>
        </p:nvSpPr>
        <p:spPr bwMode="auto">
          <a:xfrm>
            <a:off x="6527800" y="4005263"/>
            <a:ext cx="719138" cy="0"/>
          </a:xfrm>
          <a:prstGeom prst="line">
            <a:avLst/>
          </a:prstGeom>
          <a:noFill/>
          <a:ln w="28575">
            <a:solidFill>
              <a:srgbClr val="00279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
        <p:nvSpPr>
          <p:cNvPr id="1549327" name="Line 15">
            <a:extLst>
              <a:ext uri="{FF2B5EF4-FFF2-40B4-BE49-F238E27FC236}">
                <a16:creationId xmlns:a16="http://schemas.microsoft.com/office/drawing/2014/main" id="{656F71F6-8206-D0FB-0FAB-36E24EB7A5B2}"/>
              </a:ext>
            </a:extLst>
          </p:cNvPr>
          <p:cNvSpPr>
            <a:spLocks noChangeShapeType="1"/>
          </p:cNvSpPr>
          <p:nvPr/>
        </p:nvSpPr>
        <p:spPr bwMode="auto">
          <a:xfrm>
            <a:off x="6816726" y="6308725"/>
            <a:ext cx="1223963" cy="0"/>
          </a:xfrm>
          <a:prstGeom prst="line">
            <a:avLst/>
          </a:prstGeom>
          <a:noFill/>
          <a:ln w="28575">
            <a:solidFill>
              <a:srgbClr val="00279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extLst>
      <p:ext uri="{BB962C8B-B14F-4D97-AF65-F5344CB8AC3E}">
        <p14:creationId xmlns:p14="http://schemas.microsoft.com/office/powerpoint/2010/main" val="182972956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5">
            <a:extLst>
              <a:ext uri="{FF2B5EF4-FFF2-40B4-BE49-F238E27FC236}">
                <a16:creationId xmlns:a16="http://schemas.microsoft.com/office/drawing/2014/main" id="{0C605EC2-85E7-EDC6-66FF-C4A2C3547355}"/>
              </a:ext>
            </a:extLst>
          </p:cNvPr>
          <p:cNvSpPr>
            <a:spLocks noGrp="1"/>
          </p:cNvSpPr>
          <p:nvPr>
            <p:ph type="sldNum" sz="quarter" idx="12"/>
          </p:nvPr>
        </p:nvSpPr>
        <p:spPr/>
        <p:txBody>
          <a:bodyPr/>
          <a:lstStyle/>
          <a:p>
            <a:fld id="{EE242469-A595-4468-B44B-51150895F8ED}" type="slidenum">
              <a:rPr lang="fr-FR" altLang="fr-FR"/>
              <a:pPr/>
              <a:t>48</a:t>
            </a:fld>
            <a:endParaRPr lang="fr-FR" altLang="fr-FR"/>
          </a:p>
        </p:txBody>
      </p:sp>
      <p:sp>
        <p:nvSpPr>
          <p:cNvPr id="1550339" name="Rectangle 3">
            <a:extLst>
              <a:ext uri="{FF2B5EF4-FFF2-40B4-BE49-F238E27FC236}">
                <a16:creationId xmlns:a16="http://schemas.microsoft.com/office/drawing/2014/main" id="{002049AF-5530-AC3D-3AEB-104372E699CD}"/>
              </a:ext>
            </a:extLst>
          </p:cNvPr>
          <p:cNvSpPr>
            <a:spLocks noGrp="1" noChangeArrowheads="1"/>
          </p:cNvSpPr>
          <p:nvPr>
            <p:ph type="body" idx="1"/>
          </p:nvPr>
        </p:nvSpPr>
        <p:spPr>
          <a:xfrm>
            <a:off x="3885756" y="185739"/>
            <a:ext cx="4724844" cy="511175"/>
          </a:xfrm>
        </p:spPr>
        <p:txBody>
          <a:bodyPr/>
          <a:lstStyle/>
          <a:p>
            <a:pPr marL="0" indent="0">
              <a:lnSpc>
                <a:spcPct val="90000"/>
              </a:lnSpc>
              <a:buNone/>
            </a:pPr>
            <a:r>
              <a:rPr lang="fr-FR" altLang="fr-FR" dirty="0">
                <a:solidFill>
                  <a:srgbClr val="DC0081"/>
                </a:solidFill>
              </a:rPr>
              <a:t>TECHNOLOGIE DE LA VOILURE</a:t>
            </a:r>
          </a:p>
        </p:txBody>
      </p:sp>
      <p:sp>
        <p:nvSpPr>
          <p:cNvPr id="1550341" name="Rectangle 5">
            <a:extLst>
              <a:ext uri="{FF2B5EF4-FFF2-40B4-BE49-F238E27FC236}">
                <a16:creationId xmlns:a16="http://schemas.microsoft.com/office/drawing/2014/main" id="{8AD21527-0A45-786E-0262-71D8FDAF57B2}"/>
              </a:ext>
            </a:extLst>
          </p:cNvPr>
          <p:cNvSpPr>
            <a:spLocks noChangeArrowheads="1"/>
          </p:cNvSpPr>
          <p:nvPr/>
        </p:nvSpPr>
        <p:spPr bwMode="auto">
          <a:xfrm>
            <a:off x="1524000" y="1773239"/>
            <a:ext cx="29552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a:solidFill>
                  <a:srgbClr val="00279F"/>
                </a:solidFill>
                <a:effectLst>
                  <a:outerShdw blurRad="38100" dist="38100" dir="2700000" algn="tl">
                    <a:srgbClr val="C0C0C0"/>
                  </a:outerShdw>
                </a:effectLst>
              </a:rPr>
              <a:t>Longueur du fuselage:</a:t>
            </a:r>
          </a:p>
        </p:txBody>
      </p:sp>
      <p:pic>
        <p:nvPicPr>
          <p:cNvPr id="1550343" name="Picture 7">
            <a:extLst>
              <a:ext uri="{FF2B5EF4-FFF2-40B4-BE49-F238E27FC236}">
                <a16:creationId xmlns:a16="http://schemas.microsoft.com/office/drawing/2014/main" id="{647F07CB-D2B4-BB94-B291-C737254D0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1" y="2636838"/>
            <a:ext cx="84867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50344" name="Line 8">
            <a:extLst>
              <a:ext uri="{FF2B5EF4-FFF2-40B4-BE49-F238E27FC236}">
                <a16:creationId xmlns:a16="http://schemas.microsoft.com/office/drawing/2014/main" id="{9A97683B-03DF-3A90-1396-849A8EA234A5}"/>
              </a:ext>
            </a:extLst>
          </p:cNvPr>
          <p:cNvSpPr>
            <a:spLocks noChangeShapeType="1"/>
          </p:cNvSpPr>
          <p:nvPr/>
        </p:nvSpPr>
        <p:spPr bwMode="auto">
          <a:xfrm>
            <a:off x="4511676" y="5300663"/>
            <a:ext cx="5184775" cy="0"/>
          </a:xfrm>
          <a:prstGeom prst="line">
            <a:avLst/>
          </a:prstGeom>
          <a:noFill/>
          <a:ln w="28575">
            <a:solidFill>
              <a:srgbClr val="00279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FR"/>
          </a:p>
        </p:txBody>
      </p:sp>
    </p:spTree>
    <p:extLst>
      <p:ext uri="{BB962C8B-B14F-4D97-AF65-F5344CB8AC3E}">
        <p14:creationId xmlns:p14="http://schemas.microsoft.com/office/powerpoint/2010/main" val="420552285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C81D5324-F3E4-B291-0523-17F3FDC33766}"/>
              </a:ext>
            </a:extLst>
          </p:cNvPr>
          <p:cNvSpPr>
            <a:spLocks noGrp="1"/>
          </p:cNvSpPr>
          <p:nvPr>
            <p:ph type="sldNum" sz="quarter" idx="12"/>
          </p:nvPr>
        </p:nvSpPr>
        <p:spPr/>
        <p:txBody>
          <a:bodyPr/>
          <a:lstStyle/>
          <a:p>
            <a:fld id="{A531B315-60F5-4E3B-A453-76E22AC595AE}" type="slidenum">
              <a:rPr lang="fr-FR" altLang="fr-FR"/>
              <a:pPr/>
              <a:t>49</a:t>
            </a:fld>
            <a:endParaRPr lang="fr-FR" altLang="fr-FR"/>
          </a:p>
        </p:txBody>
      </p:sp>
      <p:sp>
        <p:nvSpPr>
          <p:cNvPr id="1534979" name="Rectangle 3">
            <a:extLst>
              <a:ext uri="{FF2B5EF4-FFF2-40B4-BE49-F238E27FC236}">
                <a16:creationId xmlns:a16="http://schemas.microsoft.com/office/drawing/2014/main" id="{166DED10-0C6C-4053-32E8-85EC07581CEC}"/>
              </a:ext>
            </a:extLst>
          </p:cNvPr>
          <p:cNvSpPr>
            <a:spLocks noGrp="1" noChangeArrowheads="1"/>
          </p:cNvSpPr>
          <p:nvPr>
            <p:ph type="body" idx="1"/>
          </p:nvPr>
        </p:nvSpPr>
        <p:spPr>
          <a:xfrm>
            <a:off x="4130484" y="279402"/>
            <a:ext cx="3931031" cy="431800"/>
          </a:xfrm>
        </p:spPr>
        <p:txBody>
          <a:bodyPr/>
          <a:lstStyle/>
          <a:p>
            <a:pPr marL="0" indent="0">
              <a:lnSpc>
                <a:spcPct val="90000"/>
              </a:lnSpc>
              <a:buNone/>
            </a:pPr>
            <a:r>
              <a:rPr lang="fr-FR" altLang="fr-FR" sz="2400" dirty="0">
                <a:solidFill>
                  <a:srgbClr val="DC0081"/>
                </a:solidFill>
              </a:rPr>
              <a:t>TECHNOLOGIE DE LA VOILURE</a:t>
            </a:r>
          </a:p>
        </p:txBody>
      </p:sp>
      <p:pic>
        <p:nvPicPr>
          <p:cNvPr id="1534980" name="Picture 4">
            <a:extLst>
              <a:ext uri="{FF2B5EF4-FFF2-40B4-BE49-F238E27FC236}">
                <a16:creationId xmlns:a16="http://schemas.microsoft.com/office/drawing/2014/main" id="{019344F2-C0AA-1AD6-81CA-50C749B7F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908051"/>
            <a:ext cx="6480175" cy="5616575"/>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902764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384" y="1073806"/>
            <a:ext cx="6992399" cy="1927811"/>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419099" y="3188219"/>
            <a:ext cx="11310731" cy="355481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t>Sous l’effet des différentes contraintes, le matériau accepte une déformation et revient à sa forme originale lorsque l’effort cesse. Il fait donc preuve d’une certaine élasticité.</a:t>
            </a:r>
          </a:p>
          <a:p>
            <a:pPr>
              <a:lnSpc>
                <a:spcPct val="150000"/>
              </a:lnSpc>
            </a:pPr>
            <a:r>
              <a:rPr lang="fr-FR" dirty="0"/>
              <a:t>Par contre si l’effort appliqué se traduit par une contrainte trop importante, le matériau se déforme et garde une déformation, même si l’effort cesse. Est ainsi mise en évidence sa plasticité.</a:t>
            </a:r>
          </a:p>
          <a:p>
            <a:pPr>
              <a:lnSpc>
                <a:spcPct val="150000"/>
              </a:lnSpc>
            </a:pPr>
            <a:r>
              <a:rPr lang="fr-FR" dirty="0"/>
              <a:t>Les différents cas se présentant au cours d'un vol</a:t>
            </a:r>
          </a:p>
          <a:p>
            <a:pPr marL="285750" lvl="0" indent="-285750">
              <a:buFont typeface="Arial" panose="020B0604020202020204" pitchFamily="34" charset="0"/>
              <a:buChar char="•"/>
            </a:pPr>
            <a:r>
              <a:rPr lang="fr-FR" dirty="0">
                <a:solidFill>
                  <a:schemeClr val="tx1"/>
                </a:solidFill>
              </a:rPr>
              <a:t>Des tractions</a:t>
            </a:r>
          </a:p>
          <a:p>
            <a:pPr marL="285750" lvl="0" indent="-285750">
              <a:buFont typeface="Arial" panose="020B0604020202020204" pitchFamily="34" charset="0"/>
              <a:buChar char="•"/>
            </a:pPr>
            <a:r>
              <a:rPr lang="fr-FR" dirty="0">
                <a:solidFill>
                  <a:schemeClr val="tx1"/>
                </a:solidFill>
              </a:rPr>
              <a:t>Des compressions</a:t>
            </a:r>
          </a:p>
          <a:p>
            <a:pPr marL="285750" lvl="0" indent="-285750">
              <a:buFont typeface="Arial" panose="020B0604020202020204" pitchFamily="34" charset="0"/>
              <a:buChar char="•"/>
            </a:pPr>
            <a:r>
              <a:rPr lang="fr-FR" dirty="0">
                <a:solidFill>
                  <a:schemeClr val="tx1"/>
                </a:solidFill>
              </a:rPr>
              <a:t>Des cisaillements</a:t>
            </a:r>
          </a:p>
          <a:p>
            <a:pPr marL="285750" lvl="0" indent="-285750">
              <a:buFont typeface="Arial" panose="020B0604020202020204" pitchFamily="34" charset="0"/>
              <a:buChar char="•"/>
            </a:pPr>
            <a:r>
              <a:rPr lang="fr-FR" dirty="0">
                <a:solidFill>
                  <a:schemeClr val="tx1"/>
                </a:solidFill>
              </a:rPr>
              <a:t>Des torsions</a:t>
            </a:r>
          </a:p>
          <a:p>
            <a:pPr marL="285750" lvl="0" indent="-285750">
              <a:buFont typeface="Arial" panose="020B0604020202020204" pitchFamily="34" charset="0"/>
              <a:buChar char="•"/>
            </a:pPr>
            <a:r>
              <a:rPr lang="fr-FR" dirty="0">
                <a:solidFill>
                  <a:schemeClr val="tx1"/>
                </a:solidFill>
              </a:rPr>
              <a:t>Des flexions</a:t>
            </a:r>
            <a:endParaRPr lang="fr-FR" dirty="0"/>
          </a:p>
        </p:txBody>
      </p:sp>
      <p:sp>
        <p:nvSpPr>
          <p:cNvPr id="6" name="Titre 1"/>
          <p:cNvSpPr>
            <a:spLocks noGrp="1"/>
          </p:cNvSpPr>
          <p:nvPr>
            <p:ph type="title"/>
          </p:nvPr>
        </p:nvSpPr>
        <p:spPr>
          <a:xfrm>
            <a:off x="2965174" y="178904"/>
            <a:ext cx="6218583" cy="62878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Les contrainte mécaniques </a:t>
            </a:r>
          </a:p>
        </p:txBody>
      </p:sp>
    </p:spTree>
    <p:extLst>
      <p:ext uri="{BB962C8B-B14F-4D97-AF65-F5344CB8AC3E}">
        <p14:creationId xmlns:p14="http://schemas.microsoft.com/office/powerpoint/2010/main" val="1121813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38951" y="255944"/>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3" name="Espace réservé du contenu 2"/>
          <p:cNvSpPr>
            <a:spLocks noGrp="1"/>
          </p:cNvSpPr>
          <p:nvPr>
            <p:ph idx="1"/>
          </p:nvPr>
        </p:nvSpPr>
        <p:spPr>
          <a:xfrm>
            <a:off x="838200" y="1825625"/>
            <a:ext cx="10515600" cy="1217826"/>
          </a:xfrm>
        </p:spPr>
        <p:txBody>
          <a:bodyPr>
            <a:noAutofit/>
          </a:bodyPr>
          <a:lstStyle/>
          <a:p>
            <a:r>
              <a:rPr lang="fr-FR" sz="1800" dirty="0"/>
              <a:t>Les éléments principaux constitutifs d’une aile sont :</a:t>
            </a:r>
          </a:p>
          <a:p>
            <a:pPr lvl="1"/>
            <a:r>
              <a:rPr lang="fr-FR" sz="1800" dirty="0"/>
              <a:t>les longerons ;</a:t>
            </a:r>
          </a:p>
          <a:p>
            <a:pPr lvl="1"/>
            <a:r>
              <a:rPr lang="fr-FR" sz="1800" dirty="0"/>
              <a:t>les nervures ;</a:t>
            </a:r>
          </a:p>
          <a:p>
            <a:pPr lvl="1"/>
            <a:r>
              <a:rPr lang="fr-FR" sz="1800" dirty="0"/>
              <a:t>le revêtement travaillant.</a:t>
            </a:r>
          </a:p>
          <a:p>
            <a:endParaRPr lang="fr-FR" sz="180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603" y="2434538"/>
            <a:ext cx="6155381" cy="3802311"/>
          </a:xfrm>
          <a:prstGeom prst="rect">
            <a:avLst/>
          </a:prstGeom>
        </p:spPr>
      </p:pic>
    </p:spTree>
    <p:extLst>
      <p:ext uri="{BB962C8B-B14F-4D97-AF65-F5344CB8AC3E}">
        <p14:creationId xmlns:p14="http://schemas.microsoft.com/office/powerpoint/2010/main" val="796734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5">
            <a:extLst>
              <a:ext uri="{FF2B5EF4-FFF2-40B4-BE49-F238E27FC236}">
                <a16:creationId xmlns:a16="http://schemas.microsoft.com/office/drawing/2014/main" id="{A8F6F184-E7B5-FE5B-B628-8E2A1B036A70}"/>
              </a:ext>
            </a:extLst>
          </p:cNvPr>
          <p:cNvSpPr>
            <a:spLocks noGrp="1"/>
          </p:cNvSpPr>
          <p:nvPr>
            <p:ph type="sldNum" sz="quarter" idx="12"/>
          </p:nvPr>
        </p:nvSpPr>
        <p:spPr/>
        <p:txBody>
          <a:bodyPr/>
          <a:lstStyle/>
          <a:p>
            <a:fld id="{C81CDDC3-56AE-4AD5-9C15-7C68FB255A67}" type="slidenum">
              <a:rPr lang="fr-FR" altLang="fr-FR"/>
              <a:pPr/>
              <a:t>51</a:t>
            </a:fld>
            <a:endParaRPr lang="fr-FR" altLang="fr-FR"/>
          </a:p>
        </p:txBody>
      </p:sp>
      <p:pic>
        <p:nvPicPr>
          <p:cNvPr id="1579013" name="Picture 5">
            <a:extLst>
              <a:ext uri="{FF2B5EF4-FFF2-40B4-BE49-F238E27FC236}">
                <a16:creationId xmlns:a16="http://schemas.microsoft.com/office/drawing/2014/main" id="{FB93D55D-98EA-F756-74A4-ADBB0FDC1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9435" y="859380"/>
            <a:ext cx="5298185" cy="3814344"/>
          </a:xfrm>
          <a:prstGeom prst="rect">
            <a:avLst/>
          </a:prstGeom>
          <a:noFill/>
          <a:extLst>
            <a:ext uri="{909E8E84-426E-40DD-AFC4-6F175D3DCCD1}">
              <a14:hiddenFill xmlns:a14="http://schemas.microsoft.com/office/drawing/2010/main">
                <a:solidFill>
                  <a:srgbClr val="FFFFFF"/>
                </a:solidFill>
              </a14:hiddenFill>
            </a:ext>
          </a:extLst>
        </p:spPr>
      </p:pic>
      <p:sp>
        <p:nvSpPr>
          <p:cNvPr id="1579014" name="Rectangle 6">
            <a:extLst>
              <a:ext uri="{FF2B5EF4-FFF2-40B4-BE49-F238E27FC236}">
                <a16:creationId xmlns:a16="http://schemas.microsoft.com/office/drawing/2014/main" id="{9F19C2E8-C1A5-6DE1-9D76-4B6C6842CC5E}"/>
              </a:ext>
            </a:extLst>
          </p:cNvPr>
          <p:cNvSpPr>
            <a:spLocks noChangeArrowheads="1"/>
          </p:cNvSpPr>
          <p:nvPr/>
        </p:nvSpPr>
        <p:spPr bwMode="auto">
          <a:xfrm>
            <a:off x="1146343" y="5032911"/>
            <a:ext cx="958538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lgn="just" eaLnBrk="0" hangingPunct="0">
              <a:buFont typeface="Arial" panose="020B0604020202020204" pitchFamily="34" charset="0"/>
              <a:buChar char="•"/>
            </a:pPr>
            <a:r>
              <a:rPr lang="fr-FR" altLang="fr-FR" sz="2000" dirty="0">
                <a:solidFill>
                  <a:srgbClr val="3C0023"/>
                </a:solidFill>
              </a:rPr>
              <a:t>Les nervures donnent à l'aile une forme très spécifique : son profil</a:t>
            </a:r>
          </a:p>
          <a:p>
            <a:pPr marL="342900" indent="-342900" algn="just" eaLnBrk="0" hangingPunct="0">
              <a:buFont typeface="Arial" panose="020B0604020202020204" pitchFamily="34" charset="0"/>
              <a:buChar char="•"/>
            </a:pPr>
            <a:r>
              <a:rPr lang="fr-FR" altLang="fr-FR" sz="2000" dirty="0">
                <a:solidFill>
                  <a:srgbClr val="3C0023"/>
                </a:solidFill>
              </a:rPr>
              <a:t>Les longerons sont les pièces les plus solides d'une aile. les nervures viennent s'y fixer et les fixations de l'aile au fuselage y sont incorporées, au niveau de l'emplanture . </a:t>
            </a:r>
          </a:p>
          <a:p>
            <a:pPr marL="342900" indent="-342900" algn="just" eaLnBrk="0" hangingPunct="0">
              <a:buFont typeface="Arial" panose="020B0604020202020204" pitchFamily="34" charset="0"/>
              <a:buChar char="•"/>
            </a:pPr>
            <a:r>
              <a:rPr lang="fr-FR" altLang="fr-FR" sz="2000" dirty="0">
                <a:solidFill>
                  <a:srgbClr val="3C0023"/>
                </a:solidFill>
              </a:rPr>
              <a:t>Les lisses sont semblables aux longerons mais n'ont qu'un rôle de renfort.</a:t>
            </a:r>
            <a:r>
              <a:rPr lang="fr-FR" altLang="fr-FR" sz="2000" dirty="0">
                <a:solidFill>
                  <a:srgbClr val="3C0023"/>
                </a:solidFill>
                <a:effectLst>
                  <a:outerShdw blurRad="38100" dist="38100" dir="2700000" algn="tl">
                    <a:srgbClr val="C0C0C0"/>
                  </a:outerShdw>
                </a:effectLst>
              </a:rPr>
              <a:t> </a:t>
            </a:r>
            <a:r>
              <a:rPr lang="fr-FR" altLang="fr-FR" sz="2000" dirty="0">
                <a:solidFill>
                  <a:srgbClr val="3C0023"/>
                </a:solidFill>
              </a:rPr>
              <a:t>.</a:t>
            </a:r>
            <a:r>
              <a:rPr lang="fr-FR" altLang="fr-FR" sz="2000" dirty="0">
                <a:solidFill>
                  <a:srgbClr val="3C0023"/>
                </a:solidFill>
                <a:effectLst>
                  <a:outerShdw blurRad="38100" dist="38100" dir="2700000" algn="tl">
                    <a:srgbClr val="C0C0C0"/>
                  </a:outerShdw>
                </a:effectLst>
              </a:rPr>
              <a:t> </a:t>
            </a:r>
          </a:p>
        </p:txBody>
      </p:sp>
      <p:sp>
        <p:nvSpPr>
          <p:cNvPr id="8" name="Titre 1">
            <a:extLst>
              <a:ext uri="{FF2B5EF4-FFF2-40B4-BE49-F238E27FC236}">
                <a16:creationId xmlns:a16="http://schemas.microsoft.com/office/drawing/2014/main" id="{D28C1BD4-0D2F-D432-A049-D90A9E62DA7F}"/>
              </a:ext>
            </a:extLst>
          </p:cNvPr>
          <p:cNvSpPr>
            <a:spLocks noGrp="1"/>
          </p:cNvSpPr>
          <p:nvPr>
            <p:ph type="title"/>
          </p:nvPr>
        </p:nvSpPr>
        <p:spPr>
          <a:xfrm>
            <a:off x="1738951" y="255944"/>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486409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6874349F-7E6E-A825-330F-222524279A57}"/>
              </a:ext>
            </a:extLst>
          </p:cNvPr>
          <p:cNvSpPr>
            <a:spLocks noGrp="1"/>
          </p:cNvSpPr>
          <p:nvPr>
            <p:ph type="sldNum" sz="quarter" idx="12"/>
          </p:nvPr>
        </p:nvSpPr>
        <p:spPr/>
        <p:txBody>
          <a:bodyPr/>
          <a:lstStyle/>
          <a:p>
            <a:fld id="{D7AD7E6C-D863-4D4F-A572-00C6A7FA0566}" type="slidenum">
              <a:rPr lang="fr-FR" altLang="fr-FR"/>
              <a:pPr/>
              <a:t>52</a:t>
            </a:fld>
            <a:endParaRPr lang="fr-FR" altLang="fr-FR"/>
          </a:p>
        </p:txBody>
      </p:sp>
      <p:pic>
        <p:nvPicPr>
          <p:cNvPr id="1551364" name="Picture 4">
            <a:extLst>
              <a:ext uri="{FF2B5EF4-FFF2-40B4-BE49-F238E27FC236}">
                <a16:creationId xmlns:a16="http://schemas.microsoft.com/office/drawing/2014/main" id="{EAEFAA20-4734-B9E3-145D-0C043B9A2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922337"/>
            <a:ext cx="8023225" cy="5616575"/>
          </a:xfrm>
          <a:prstGeom prst="rect">
            <a:avLst/>
          </a:prstGeom>
          <a:ln/>
        </p:spPr>
        <p:style>
          <a:lnRef idx="2">
            <a:schemeClr val="accent1"/>
          </a:lnRef>
          <a:fillRef idx="1">
            <a:schemeClr val="lt1"/>
          </a:fillRef>
          <a:effectRef idx="0">
            <a:schemeClr val="accent1"/>
          </a:effectRef>
          <a:fontRef idx="minor">
            <a:schemeClr val="dk1"/>
          </a:fontRef>
        </p:style>
      </p:pic>
      <p:sp>
        <p:nvSpPr>
          <p:cNvPr id="8" name="Titre 1">
            <a:extLst>
              <a:ext uri="{FF2B5EF4-FFF2-40B4-BE49-F238E27FC236}">
                <a16:creationId xmlns:a16="http://schemas.microsoft.com/office/drawing/2014/main" id="{4687E28A-78B0-CCDD-0E63-C444960482B6}"/>
              </a:ext>
            </a:extLst>
          </p:cNvPr>
          <p:cNvSpPr>
            <a:spLocks noGrp="1"/>
          </p:cNvSpPr>
          <p:nvPr>
            <p:ph type="title"/>
          </p:nvPr>
        </p:nvSpPr>
        <p:spPr>
          <a:xfrm>
            <a:off x="2195015" y="136525"/>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8040850"/>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848337" y="3461242"/>
            <a:ext cx="4890118" cy="309487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1738951" y="255944"/>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3" name="Rectangle 2"/>
          <p:cNvSpPr/>
          <p:nvPr/>
        </p:nvSpPr>
        <p:spPr>
          <a:xfrm>
            <a:off x="4652142" y="927219"/>
            <a:ext cx="1773242" cy="461665"/>
          </a:xfrm>
          <a:prstGeom prst="rect">
            <a:avLst/>
          </a:prstGeom>
        </p:spPr>
        <p:txBody>
          <a:bodyPr wrap="none">
            <a:spAutoFit/>
          </a:bodyPr>
          <a:lstStyle/>
          <a:p>
            <a:pPr marL="0" lvl="2" algn="ctr"/>
            <a:r>
              <a:rPr lang="fr-FR" sz="2400" b="1" dirty="0">
                <a:latin typeface="Arial" panose="020B0604020202020204" pitchFamily="34" charset="0"/>
                <a:cs typeface="Arial" panose="020B0604020202020204" pitchFamily="34" charset="0"/>
              </a:rPr>
              <a:t>Longerons</a:t>
            </a:r>
          </a:p>
        </p:txBody>
      </p:sp>
      <p:sp>
        <p:nvSpPr>
          <p:cNvPr id="6" name="Rectangle 5"/>
          <p:cNvSpPr/>
          <p:nvPr/>
        </p:nvSpPr>
        <p:spPr>
          <a:xfrm>
            <a:off x="329384" y="1456293"/>
            <a:ext cx="6096000" cy="503535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285750" indent="-285750">
              <a:lnSpc>
                <a:spcPct val="150000"/>
              </a:lnSpc>
              <a:buFont typeface="Wingdings" panose="05000000000000000000" pitchFamily="2" charset="2"/>
              <a:buChar char="Ø"/>
            </a:pPr>
            <a:r>
              <a:rPr lang="fr-FR" dirty="0"/>
              <a:t>De formes multiples et de constructions différentes,</a:t>
            </a:r>
          </a:p>
          <a:p>
            <a:pPr marL="285750" indent="-285750">
              <a:lnSpc>
                <a:spcPct val="150000"/>
              </a:lnSpc>
              <a:buFont typeface="Wingdings" panose="05000000000000000000" pitchFamily="2" charset="2"/>
              <a:buChar char="Ø"/>
            </a:pPr>
            <a:r>
              <a:rPr lang="fr-FR" dirty="0"/>
              <a:t>Ils constituent les éléments longitudinaux de taille.</a:t>
            </a:r>
          </a:p>
          <a:p>
            <a:pPr marL="285750" lvl="0" indent="-285750">
              <a:lnSpc>
                <a:spcPct val="150000"/>
              </a:lnSpc>
              <a:buFont typeface="Wingdings" panose="05000000000000000000" pitchFamily="2" charset="2"/>
              <a:buChar char="Ø"/>
            </a:pPr>
            <a:r>
              <a:rPr lang="fr-FR" dirty="0"/>
              <a:t>Le longeron est constitué : </a:t>
            </a:r>
          </a:p>
          <a:p>
            <a:pPr marL="461963" lvl="1" indent="-285750">
              <a:lnSpc>
                <a:spcPct val="150000"/>
              </a:lnSpc>
              <a:buFont typeface="Arial" panose="020B0604020202020204" pitchFamily="34" charset="0"/>
              <a:buChar char="•"/>
            </a:pPr>
            <a:r>
              <a:rPr lang="fr-FR" dirty="0"/>
              <a:t>de deux semelles qui absorbent principalement les contraintes de traction et compression ;</a:t>
            </a:r>
          </a:p>
          <a:p>
            <a:pPr marL="461963" lvl="1" indent="-285750">
              <a:lnSpc>
                <a:spcPct val="150000"/>
              </a:lnSpc>
              <a:buFont typeface="Arial" panose="020B0604020202020204" pitchFamily="34" charset="0"/>
              <a:buChar char="•"/>
            </a:pPr>
            <a:r>
              <a:rPr lang="fr-FR" dirty="0"/>
              <a:t>de une ou deux âmes qui résistent au cisaillement.</a:t>
            </a:r>
          </a:p>
          <a:p>
            <a:pPr marL="285750" lvl="0" indent="-285750">
              <a:lnSpc>
                <a:spcPct val="150000"/>
              </a:lnSpc>
              <a:buFont typeface="Wingdings" panose="05000000000000000000" pitchFamily="2" charset="2"/>
              <a:buChar char="Ø"/>
            </a:pPr>
            <a:r>
              <a:rPr lang="fr-FR" dirty="0"/>
              <a:t>Les alliages légers (Durai et Zicral) sont très utilisés pour leur réalisation</a:t>
            </a:r>
          </a:p>
          <a:p>
            <a:pPr marL="285750" lvl="0" indent="-285750">
              <a:lnSpc>
                <a:spcPct val="150000"/>
              </a:lnSpc>
              <a:buFont typeface="Wingdings" panose="05000000000000000000" pitchFamily="2" charset="2"/>
              <a:buChar char="Ø"/>
            </a:pPr>
            <a:r>
              <a:rPr lang="fr-FR" dirty="0"/>
              <a:t>En raison des contraintes qui augmentent vers l’emplanture, la section des longerons va croître du saumon vers le fuselage.</a:t>
            </a:r>
          </a:p>
          <a:p>
            <a:pPr marL="285750" lvl="0" indent="-285750">
              <a:lnSpc>
                <a:spcPct val="150000"/>
              </a:lnSpc>
              <a:buFont typeface="Wingdings" panose="05000000000000000000" pitchFamily="2" charset="2"/>
              <a:buChar char="Ø"/>
            </a:pPr>
            <a:r>
              <a:rPr lang="fr-FR" dirty="0"/>
              <a:t>Une aile peut comporter un ou plusieurs longerons.</a:t>
            </a: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8543" y="1103066"/>
            <a:ext cx="3423744" cy="2114920"/>
          </a:xfrm>
          <a:prstGeom prst="rect">
            <a:avLst/>
          </a:prstGeom>
        </p:spPr>
      </p:pic>
    </p:spTree>
    <p:extLst>
      <p:ext uri="{BB962C8B-B14F-4D97-AF65-F5344CB8AC3E}">
        <p14:creationId xmlns:p14="http://schemas.microsoft.com/office/powerpoint/2010/main" val="990891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r="2136"/>
          <a:stretch/>
        </p:blipFill>
        <p:spPr bwMode="auto">
          <a:xfrm>
            <a:off x="2734551" y="1620503"/>
            <a:ext cx="8545023" cy="4562983"/>
          </a:xfrm>
          <a:prstGeom prst="rect">
            <a:avLst/>
          </a:prstGeom>
          <a:ln/>
        </p:spPr>
        <p:style>
          <a:lnRef idx="2">
            <a:schemeClr val="dk1"/>
          </a:lnRef>
          <a:fillRef idx="1">
            <a:schemeClr val="lt1"/>
          </a:fillRef>
          <a:effectRef idx="0">
            <a:schemeClr val="dk1"/>
          </a:effectRef>
          <a:fontRef idx="minor">
            <a:schemeClr val="dk1"/>
          </a:fontRef>
        </p:style>
      </p:pic>
      <p:pic>
        <p:nvPicPr>
          <p:cNvPr id="5" name="Imag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8717" y="5150687"/>
            <a:ext cx="3131820" cy="838835"/>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6"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7" name="Rectangle 6"/>
          <p:cNvSpPr/>
          <p:nvPr/>
        </p:nvSpPr>
        <p:spPr>
          <a:xfrm>
            <a:off x="4988100" y="786182"/>
            <a:ext cx="2894960" cy="461665"/>
          </a:xfrm>
          <a:prstGeom prst="rect">
            <a:avLst/>
          </a:prstGeom>
        </p:spPr>
        <p:txBody>
          <a:bodyPr wrap="none">
            <a:spAutoFit/>
          </a:bodyPr>
          <a:lstStyle/>
          <a:p>
            <a:pPr marL="0" lvl="2" algn="ctr"/>
            <a:r>
              <a:rPr lang="fr-FR" sz="2400" b="1" dirty="0">
                <a:latin typeface="Arial" panose="020B0604020202020204" pitchFamily="34" charset="0"/>
                <a:cs typeface="Arial" panose="020B0604020202020204" pitchFamily="34" charset="0"/>
              </a:rPr>
              <a:t>Type de longerons</a:t>
            </a:r>
          </a:p>
        </p:txBody>
      </p:sp>
    </p:spTree>
    <p:extLst>
      <p:ext uri="{BB962C8B-B14F-4D97-AF65-F5344CB8AC3E}">
        <p14:creationId xmlns:p14="http://schemas.microsoft.com/office/powerpoint/2010/main" val="159410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70452" y="754304"/>
            <a:ext cx="1521570" cy="424732"/>
          </a:xfrm>
        </p:spPr>
        <p:txBody>
          <a:bodyPr wrap="none">
            <a:spAutoFit/>
          </a:bodyPr>
          <a:lstStyle/>
          <a:p>
            <a:r>
              <a:rPr lang="fr-FR" sz="2400" b="1" dirty="0">
                <a:latin typeface="Arial" panose="020B0604020202020204" pitchFamily="34" charset="0"/>
                <a:ea typeface="+mn-ea"/>
                <a:cs typeface="Arial" panose="020B0604020202020204" pitchFamily="34" charset="0"/>
              </a:rPr>
              <a:t>Nervures</a:t>
            </a:r>
          </a:p>
        </p:txBody>
      </p:sp>
      <p:sp>
        <p:nvSpPr>
          <p:cNvPr id="5"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120" y="966670"/>
            <a:ext cx="3252942" cy="2009412"/>
          </a:xfrm>
          <a:prstGeom prst="rect">
            <a:avLst/>
          </a:prstGeom>
        </p:spPr>
      </p:pic>
      <p:sp>
        <p:nvSpPr>
          <p:cNvPr id="3" name="Rectangle 2"/>
          <p:cNvSpPr/>
          <p:nvPr/>
        </p:nvSpPr>
        <p:spPr>
          <a:xfrm>
            <a:off x="174868" y="1971376"/>
            <a:ext cx="7115908" cy="171136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lnSpc>
                <a:spcPct val="150000"/>
              </a:lnSpc>
              <a:buFont typeface="Arial" panose="020B0604020202020204" pitchFamily="34" charset="0"/>
              <a:buChar char="•"/>
            </a:pPr>
            <a:r>
              <a:rPr lang="fr-FR" dirty="0"/>
              <a:t>Eléments transversaux de l’aile;</a:t>
            </a:r>
          </a:p>
          <a:p>
            <a:pPr marL="285750" lvl="0" indent="-285750">
              <a:lnSpc>
                <a:spcPct val="150000"/>
              </a:lnSpc>
              <a:buFont typeface="Arial" panose="020B0604020202020204" pitchFamily="34" charset="0"/>
              <a:buChar char="•"/>
            </a:pPr>
            <a:r>
              <a:rPr lang="fr-FR" dirty="0"/>
              <a:t>constituées d’une âme et de deux semelles;</a:t>
            </a:r>
          </a:p>
          <a:p>
            <a:pPr marL="285750" lvl="0" indent="-285750">
              <a:lnSpc>
                <a:spcPct val="150000"/>
              </a:lnSpc>
              <a:buFont typeface="Arial" panose="020B0604020202020204" pitchFamily="34" charset="0"/>
              <a:buChar char="•"/>
            </a:pPr>
            <a:r>
              <a:rPr lang="fr-FR" dirty="0"/>
              <a:t>donnent la forme au profil;</a:t>
            </a:r>
          </a:p>
          <a:p>
            <a:pPr marL="285750" lvl="0" indent="-285750">
              <a:lnSpc>
                <a:spcPct val="150000"/>
              </a:lnSpc>
              <a:buFont typeface="Arial" panose="020B0604020202020204" pitchFamily="34" charset="0"/>
              <a:buChar char="•"/>
            </a:pPr>
            <a:r>
              <a:rPr lang="fr-FR" dirty="0"/>
              <a:t>transmettent aux longerons les efforts encaissés par le revêtement.</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1386" y="3854438"/>
            <a:ext cx="4178324" cy="2089162"/>
          </a:xfrm>
          <a:prstGeom prst="rect">
            <a:avLst/>
          </a:prstGeom>
        </p:spPr>
      </p:pic>
      <p:sp>
        <p:nvSpPr>
          <p:cNvPr id="9" name="Rectangle 8"/>
          <p:cNvSpPr/>
          <p:nvPr/>
        </p:nvSpPr>
        <p:spPr>
          <a:xfrm>
            <a:off x="322385" y="3964045"/>
            <a:ext cx="6096000" cy="17030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solidFill>
                  <a:schemeClr val="dk1"/>
                </a:solidFill>
                <a:latin typeface="Arial" panose="020B0604020202020204" pitchFamily="34" charset="0"/>
                <a:cs typeface="Arial" panose="020B0604020202020204" pitchFamily="34" charset="0"/>
              </a:rPr>
              <a:t>En construction, on utilise trois types de nervures : </a:t>
            </a:r>
          </a:p>
          <a:p>
            <a:pPr marL="285750" lvl="3" indent="-285750">
              <a:lnSpc>
                <a:spcPct val="150000"/>
              </a:lnSpc>
              <a:buFont typeface="Arial" panose="020B0604020202020204" pitchFamily="34" charset="0"/>
              <a:buChar char="•"/>
            </a:pPr>
            <a:r>
              <a:rPr lang="fr-FR" dirty="0">
                <a:solidFill>
                  <a:schemeClr val="dk1"/>
                </a:solidFill>
                <a:latin typeface="Arial" panose="020B0604020202020204" pitchFamily="34" charset="0"/>
                <a:cs typeface="Arial" panose="020B0604020202020204" pitchFamily="34" charset="0"/>
              </a:rPr>
              <a:t>Nervures courantes</a:t>
            </a:r>
          </a:p>
          <a:p>
            <a:pPr marL="285750" lvl="3"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Nervures fortes</a:t>
            </a:r>
          </a:p>
          <a:p>
            <a:pPr marL="285750" lvl="3"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Nervures étanches.</a:t>
            </a:r>
            <a:endParaRPr lang="fr-FR"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2094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89099" y="754304"/>
            <a:ext cx="3078087" cy="424732"/>
          </a:xfrm>
        </p:spPr>
        <p:txBody>
          <a:bodyPr wrap="none">
            <a:spAutoFit/>
          </a:bodyPr>
          <a:lstStyle/>
          <a:p>
            <a:r>
              <a:rPr lang="fr-FR" sz="2400" b="1" dirty="0">
                <a:latin typeface="Arial" panose="020B0604020202020204" pitchFamily="34" charset="0"/>
                <a:ea typeface="+mn-ea"/>
                <a:cs typeface="Arial" panose="020B0604020202020204" pitchFamily="34" charset="0"/>
              </a:rPr>
              <a:t>Nervures courantes</a:t>
            </a: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71599" y="3410047"/>
            <a:ext cx="4572001" cy="257962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598" y="1834750"/>
            <a:ext cx="3252942" cy="2009412"/>
          </a:xfrm>
          <a:prstGeom prst="rect">
            <a:avLst/>
          </a:prstGeom>
        </p:spPr>
        <p:style>
          <a:lnRef idx="2">
            <a:schemeClr val="dk1"/>
          </a:lnRef>
          <a:fillRef idx="1">
            <a:schemeClr val="lt1"/>
          </a:fillRef>
          <a:effectRef idx="0">
            <a:schemeClr val="dk1"/>
          </a:effectRef>
          <a:fontRef idx="minor">
            <a:schemeClr val="dk1"/>
          </a:fontRef>
        </p:style>
      </p:pic>
      <p:sp>
        <p:nvSpPr>
          <p:cNvPr id="3" name="Rectangle 2"/>
          <p:cNvSpPr/>
          <p:nvPr/>
        </p:nvSpPr>
        <p:spPr>
          <a:xfrm>
            <a:off x="561730" y="1971376"/>
            <a:ext cx="7115908"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lvl="3"/>
            <a:r>
              <a:rPr lang="fr-FR" dirty="0">
                <a:latin typeface="Arial" panose="020B0604020202020204" pitchFamily="34" charset="0"/>
                <a:cs typeface="Arial" panose="020B0604020202020204" pitchFamily="34" charset="0"/>
              </a:rPr>
              <a:t>Assurent le maintien du profil et la rigidité générale, elles sont réalisées en alliage léger (Dural et Zicral) par des tôles raidies.</a:t>
            </a: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6216" y="4390569"/>
            <a:ext cx="4178324" cy="208916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71136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46430" y="647657"/>
            <a:ext cx="2678723" cy="380145"/>
          </a:xfrm>
        </p:spPr>
        <p:txBody>
          <a:bodyPr>
            <a:normAutofit fontScale="90000"/>
          </a:bodyPr>
          <a:lstStyle/>
          <a:p>
            <a:r>
              <a:rPr lang="fr-FR" sz="2400" b="1" dirty="0">
                <a:latin typeface="Arial" panose="020B0604020202020204" pitchFamily="34" charset="0"/>
                <a:ea typeface="+mn-ea"/>
                <a:cs typeface="Arial" panose="020B0604020202020204" pitchFamily="34" charset="0"/>
              </a:rPr>
              <a:t>Nervures</a:t>
            </a:r>
            <a:r>
              <a:rPr lang="fr-FR" i="1" dirty="0"/>
              <a:t> </a:t>
            </a:r>
            <a:r>
              <a:rPr lang="fr-FR" sz="2400" b="1" dirty="0">
                <a:latin typeface="Arial" panose="020B0604020202020204" pitchFamily="34" charset="0"/>
                <a:ea typeface="+mn-ea"/>
                <a:cs typeface="Arial" panose="020B0604020202020204" pitchFamily="34" charset="0"/>
              </a:rPr>
              <a:t>fortes</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734551" y="1251523"/>
            <a:ext cx="6656536" cy="213327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3" name="Rectangle 2"/>
          <p:cNvSpPr/>
          <p:nvPr/>
        </p:nvSpPr>
        <p:spPr>
          <a:xfrm>
            <a:off x="1887415" y="3608522"/>
            <a:ext cx="8065477" cy="2585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Placées sur les sections soumises à fortes contraintes localisées:</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Fixations GTR</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Ailerons</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Spoilers, </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volets, </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Train d’atterrissages, </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Emplanture…</a:t>
            </a:r>
          </a:p>
          <a:p>
            <a:r>
              <a:rPr lang="fr-FR" dirty="0">
                <a:latin typeface="Arial" panose="020B0604020202020204" pitchFamily="34" charset="0"/>
                <a:cs typeface="Arial" panose="020B0604020202020204" pitchFamily="34" charset="0"/>
              </a:rPr>
              <a:t>Réalisées sous forme de poutres en treillis, ou pièce monobloc forgée et usinée.</a:t>
            </a:r>
            <a:endParaRPr lang="fr-FR"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3341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782688" y="1459234"/>
            <a:ext cx="7140426" cy="271001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3211311" y="4657631"/>
            <a:ext cx="6609502" cy="369332"/>
          </a:xfrm>
          <a:prstGeom prst="rect">
            <a:avLst/>
          </a:prstGeom>
        </p:spPr>
        <p:txBody>
          <a:bodyPr wrap="none">
            <a:spAutoFit/>
          </a:bodyPr>
          <a:lstStyle/>
          <a:p>
            <a:pPr marL="0" lvl="3"/>
            <a:r>
              <a:rPr lang="fr-FR" dirty="0">
                <a:latin typeface="Arial" panose="020B0604020202020204" pitchFamily="34" charset="0"/>
                <a:cs typeface="Arial" panose="020B0604020202020204" pitchFamily="34" charset="0"/>
              </a:rPr>
              <a:t>Situées à chaque extrémité des réservoirs structuraux de l’aile </a:t>
            </a:r>
          </a:p>
        </p:txBody>
      </p:sp>
      <p:sp>
        <p:nvSpPr>
          <p:cNvPr id="5" name="Titre 1"/>
          <p:cNvSpPr txBox="1">
            <a:spLocks/>
          </p:cNvSpPr>
          <p:nvPr/>
        </p:nvSpPr>
        <p:spPr>
          <a:xfrm>
            <a:off x="4837694" y="786182"/>
            <a:ext cx="3356737" cy="379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b="1" dirty="0">
                <a:latin typeface="Arial" panose="020B0604020202020204" pitchFamily="34" charset="0"/>
                <a:ea typeface="+mn-ea"/>
                <a:cs typeface="Arial" panose="020B0604020202020204" pitchFamily="34" charset="0"/>
              </a:rPr>
              <a:t>Nervures</a:t>
            </a:r>
            <a:r>
              <a:rPr lang="fr-FR" sz="2400" i="1" dirty="0">
                <a:latin typeface="Arial" panose="020B0604020202020204" pitchFamily="34" charset="0"/>
                <a:cs typeface="Arial" panose="020B0604020202020204" pitchFamily="34" charset="0"/>
              </a:rPr>
              <a:t> </a:t>
            </a:r>
            <a:r>
              <a:rPr lang="fr-FR" sz="2400" b="1" dirty="0">
                <a:latin typeface="Arial" panose="020B0604020202020204" pitchFamily="34" charset="0"/>
                <a:ea typeface="+mn-ea"/>
                <a:cs typeface="Arial" panose="020B0604020202020204" pitchFamily="34" charset="0"/>
              </a:rPr>
              <a:t>étanche</a:t>
            </a:r>
            <a:endParaRPr lang="fr-FR" sz="2400" dirty="0">
              <a:latin typeface="Arial" panose="020B0604020202020204" pitchFamily="34" charset="0"/>
              <a:cs typeface="Arial" panose="020B0604020202020204" pitchFamily="34" charset="0"/>
            </a:endParaRPr>
          </a:p>
        </p:txBody>
      </p:sp>
      <p:sp>
        <p:nvSpPr>
          <p:cNvPr id="6" name="Titre 1"/>
          <p:cNvSpPr txBox="1">
            <a:spLocks/>
          </p:cNvSpPr>
          <p:nvPr/>
        </p:nvSpPr>
        <p:spPr>
          <a:xfrm>
            <a:off x="2459309"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9318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57884" y="499809"/>
            <a:ext cx="3056353" cy="514106"/>
          </a:xfrm>
        </p:spPr>
        <p:txBody>
          <a:bodyPr>
            <a:normAutofit/>
          </a:bodyPr>
          <a:lstStyle/>
          <a:p>
            <a:r>
              <a:rPr lang="fr-FR" sz="2400" b="1" dirty="0"/>
              <a:t>Revêtement travaillant</a:t>
            </a:r>
            <a:endParaRPr lang="fr-FR" sz="2400" dirty="0"/>
          </a:p>
        </p:txBody>
      </p:sp>
      <p:sp>
        <p:nvSpPr>
          <p:cNvPr id="3" name="Rectangle 2"/>
          <p:cNvSpPr/>
          <p:nvPr/>
        </p:nvSpPr>
        <p:spPr>
          <a:xfrm>
            <a:off x="752625" y="971285"/>
            <a:ext cx="10971323"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Sur les structures modernes, il encaisse la plus grande partie des contraintes:  torsion, flexion, compression ou traction </a:t>
            </a:r>
          </a:p>
          <a:p>
            <a:pPr marL="285750" lvl="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Son raidissement est obligatoire, particulièrement dans le sens longitudinal de l’aile.</a:t>
            </a:r>
          </a:p>
          <a:p>
            <a:pPr marL="285750" lvl="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La rigidité est obtenue soit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la fixation (rivetage, collage ou soudage) de raidisseurs (lisses ou listons) sur la face interne du revêtement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le revêtement intégral, qui est réalisé par usinage dans la masse pu par usinage chimique (A300).</a:t>
            </a:r>
          </a:p>
          <a:p>
            <a:pPr marL="285750" lvl="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Le raidissement transversal est assuré par les nervures</a:t>
            </a:r>
          </a:p>
        </p:txBody>
      </p:sp>
      <p:sp>
        <p:nvSpPr>
          <p:cNvPr id="4" name="Rectangle 3"/>
          <p:cNvSpPr/>
          <p:nvPr/>
        </p:nvSpPr>
        <p:spPr>
          <a:xfrm>
            <a:off x="1452949" y="6245143"/>
            <a:ext cx="2422458"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cs typeface="Arial" panose="020B0604020202020204" pitchFamily="34" charset="0"/>
              </a:rPr>
              <a:t>Fixation  des raidisseurs</a:t>
            </a:r>
            <a:endParaRPr lang="fr-FR" dirty="0"/>
          </a:p>
        </p:txBody>
      </p:sp>
      <p:grpSp>
        <p:nvGrpSpPr>
          <p:cNvPr id="9" name="Zone de dessin 165"/>
          <p:cNvGrpSpPr/>
          <p:nvPr/>
        </p:nvGrpSpPr>
        <p:grpSpPr>
          <a:xfrm>
            <a:off x="4876131" y="4433401"/>
            <a:ext cx="3481719" cy="1685290"/>
            <a:chOff x="0" y="0"/>
            <a:chExt cx="5117465" cy="1685290"/>
          </a:xfrm>
        </p:grpSpPr>
        <p:sp>
          <p:nvSpPr>
            <p:cNvPr id="10" name="Rectangle 9"/>
            <p:cNvSpPr/>
            <p:nvPr/>
          </p:nvSpPr>
          <p:spPr>
            <a:xfrm>
              <a:off x="0" y="0"/>
              <a:ext cx="5117465" cy="1685290"/>
            </a:xfrm>
            <a:prstGeom prst="rect">
              <a:avLst/>
            </a:prstGeom>
            <a:ln w="19050">
              <a:solidFill>
                <a:schemeClr val="tx1"/>
              </a:solidFill>
            </a:ln>
          </p:spPr>
        </p:sp>
        <p:pic>
          <p:nvPicPr>
            <p:cNvPr id="11" name="Imag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09" y="63995"/>
              <a:ext cx="2345055" cy="495564"/>
            </a:xfrm>
            <a:prstGeom prst="rect">
              <a:avLst/>
            </a:prstGeom>
            <a:noFill/>
            <a:ln>
              <a:noFill/>
            </a:ln>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2732131" y="27278"/>
              <a:ext cx="2269774" cy="628650"/>
            </a:xfrm>
            <a:prstGeom prst="rect">
              <a:avLst/>
            </a:prstGeom>
            <a:noFill/>
            <a:ln>
              <a:noFill/>
            </a:ln>
          </p:spPr>
        </p:pic>
        <p:pic>
          <p:nvPicPr>
            <p:cNvPr id="13" name="Image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956" y="514348"/>
              <a:ext cx="1655624" cy="1109736"/>
            </a:xfrm>
            <a:prstGeom prst="rect">
              <a:avLst/>
            </a:prstGeom>
            <a:noFill/>
            <a:ln>
              <a:noFill/>
            </a:ln>
          </p:spPr>
        </p:pic>
      </p:grpSp>
      <p:grpSp>
        <p:nvGrpSpPr>
          <p:cNvPr id="14" name="Zone de dessin 164"/>
          <p:cNvGrpSpPr/>
          <p:nvPr/>
        </p:nvGrpSpPr>
        <p:grpSpPr>
          <a:xfrm>
            <a:off x="752429" y="4424201"/>
            <a:ext cx="4045080" cy="1685290"/>
            <a:chOff x="0" y="0"/>
            <a:chExt cx="5090160" cy="701040"/>
          </a:xfrm>
        </p:grpSpPr>
        <p:sp>
          <p:nvSpPr>
            <p:cNvPr id="15" name="Rectangle 14"/>
            <p:cNvSpPr/>
            <p:nvPr/>
          </p:nvSpPr>
          <p:spPr>
            <a:xfrm>
              <a:off x="0" y="0"/>
              <a:ext cx="5090160" cy="701040"/>
            </a:xfrm>
            <a:prstGeom prst="rect">
              <a:avLst/>
            </a:prstGeom>
            <a:ln w="15875">
              <a:solidFill>
                <a:schemeClr val="tx1"/>
              </a:solidFill>
            </a:ln>
          </p:spPr>
        </p:sp>
        <p:grpSp>
          <p:nvGrpSpPr>
            <p:cNvPr id="16" name="Groupe 15"/>
            <p:cNvGrpSpPr/>
            <p:nvPr/>
          </p:nvGrpSpPr>
          <p:grpSpPr>
            <a:xfrm>
              <a:off x="61415" y="49647"/>
              <a:ext cx="4988020" cy="651393"/>
              <a:chOff x="61415" y="49647"/>
              <a:chExt cx="4988020" cy="651393"/>
            </a:xfrm>
          </p:grpSpPr>
          <p:pic>
            <p:nvPicPr>
              <p:cNvPr id="17" name="Image 1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15" y="97155"/>
                <a:ext cx="2178050" cy="603885"/>
              </a:xfrm>
              <a:prstGeom prst="rect">
                <a:avLst/>
              </a:prstGeom>
              <a:noFill/>
              <a:ln>
                <a:noFill/>
              </a:ln>
            </p:spPr>
          </p:pic>
          <p:pic>
            <p:nvPicPr>
              <p:cNvPr id="18" name="Image 17"/>
              <p:cNvPicPr/>
              <p:nvPr/>
            </p:nvPicPr>
            <p:blipFill>
              <a:blip r:embed="rId7">
                <a:extLst>
                  <a:ext uri="{28A0092B-C50C-407E-A947-70E740481C1C}">
                    <a14:useLocalDpi xmlns:a14="http://schemas.microsoft.com/office/drawing/2010/main" val="0"/>
                  </a:ext>
                </a:extLst>
              </a:blip>
              <a:srcRect/>
              <a:stretch>
                <a:fillRect/>
              </a:stretch>
            </p:blipFill>
            <p:spPr bwMode="auto">
              <a:xfrm>
                <a:off x="2643420" y="49647"/>
                <a:ext cx="2406015" cy="528955"/>
              </a:xfrm>
              <a:prstGeom prst="rect">
                <a:avLst/>
              </a:prstGeom>
              <a:noFill/>
              <a:ln>
                <a:noFill/>
              </a:ln>
            </p:spPr>
          </p:pic>
        </p:grpSp>
      </p:grpSp>
      <p:sp>
        <p:nvSpPr>
          <p:cNvPr id="19" name="Rectangle 18"/>
          <p:cNvSpPr/>
          <p:nvPr/>
        </p:nvSpPr>
        <p:spPr>
          <a:xfrm>
            <a:off x="5578885" y="6199712"/>
            <a:ext cx="2153154"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cs typeface="Arial" panose="020B0604020202020204" pitchFamily="34" charset="0"/>
              </a:rPr>
              <a:t>Revêtement intégrale</a:t>
            </a:r>
            <a:endParaRPr lang="fr-FR" dirty="0"/>
          </a:p>
        </p:txBody>
      </p:sp>
      <p:pic>
        <p:nvPicPr>
          <p:cNvPr id="20" name="Espace réservé du contenu 3"/>
          <p:cNvPicPr>
            <a:picLocks noGrp="1"/>
          </p:cNvPicPr>
          <p:nvPr>
            <p:ph idx="1"/>
          </p:nvPr>
        </p:nvPicPr>
        <p:blipFill>
          <a:blip r:embed="rId8" cstate="print">
            <a:extLst>
              <a:ext uri="{28A0092B-C50C-407E-A947-70E740481C1C}">
                <a14:useLocalDpi xmlns:a14="http://schemas.microsoft.com/office/drawing/2010/main" val="0"/>
              </a:ext>
            </a:extLst>
          </a:blip>
          <a:srcRect/>
          <a:stretch>
            <a:fillRect/>
          </a:stretch>
        </p:blipFill>
        <p:spPr bwMode="auto">
          <a:xfrm>
            <a:off x="8535877" y="4436305"/>
            <a:ext cx="3188070" cy="1682386"/>
          </a:xfrm>
          <a:prstGeom prst="rect">
            <a:avLst/>
          </a:prstGeom>
          <a:ln/>
        </p:spPr>
        <p:style>
          <a:lnRef idx="2">
            <a:schemeClr val="dk1"/>
          </a:lnRef>
          <a:fillRef idx="1">
            <a:schemeClr val="lt1"/>
          </a:fillRef>
          <a:effectRef idx="0">
            <a:schemeClr val="dk1"/>
          </a:effectRef>
          <a:fontRef idx="minor">
            <a:schemeClr val="dk1"/>
          </a:fontRef>
        </p:style>
      </p:pic>
      <p:sp>
        <p:nvSpPr>
          <p:cNvPr id="21" name="Rectangle 20"/>
          <p:cNvSpPr/>
          <p:nvPr/>
        </p:nvSpPr>
        <p:spPr>
          <a:xfrm>
            <a:off x="8755177" y="6214582"/>
            <a:ext cx="2839239"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Raidissement transversal </a:t>
            </a:r>
          </a:p>
        </p:txBody>
      </p:sp>
      <p:sp>
        <p:nvSpPr>
          <p:cNvPr id="22" name="Titre 1">
            <a:extLst>
              <a:ext uri="{FF2B5EF4-FFF2-40B4-BE49-F238E27FC236}">
                <a16:creationId xmlns:a16="http://schemas.microsoft.com/office/drawing/2014/main" id="{AA338969-C76E-EA98-4C2C-0FB1EEC59F7F}"/>
              </a:ext>
            </a:extLst>
          </p:cNvPr>
          <p:cNvSpPr txBox="1">
            <a:spLocks/>
          </p:cNvSpPr>
          <p:nvPr/>
        </p:nvSpPr>
        <p:spPr>
          <a:xfrm>
            <a:off x="2202407" y="-61427"/>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800" b="1" dirty="0">
                <a:latin typeface="Arial" panose="020B0604020202020204" pitchFamily="34" charset="0"/>
                <a:cs typeface="Arial" panose="020B0604020202020204" pitchFamily="34" charset="0"/>
              </a:rPr>
              <a:t>Structure et modes de construction</a:t>
            </a:r>
            <a:endParaRPr lang="fr-F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163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ECBB589A-0AA5-61EB-AD0A-DDAB0382D361}"/>
              </a:ext>
            </a:extLst>
          </p:cNvPr>
          <p:cNvSpPr>
            <a:spLocks noGrp="1"/>
          </p:cNvSpPr>
          <p:nvPr>
            <p:ph type="sldNum" sz="quarter" idx="12"/>
          </p:nvPr>
        </p:nvSpPr>
        <p:spPr/>
        <p:txBody>
          <a:bodyPr/>
          <a:lstStyle/>
          <a:p>
            <a:fld id="{91E7A3BF-35D5-43AB-906F-EA9E8BBEA4D0}" type="slidenum">
              <a:rPr lang="fr-FR" altLang="fr-FR"/>
              <a:pPr/>
              <a:t>6</a:t>
            </a:fld>
            <a:endParaRPr lang="fr-FR" altLang="fr-FR"/>
          </a:p>
        </p:txBody>
      </p:sp>
      <p:pic>
        <p:nvPicPr>
          <p:cNvPr id="1527812" name="Picture 4">
            <a:extLst>
              <a:ext uri="{FF2B5EF4-FFF2-40B4-BE49-F238E27FC236}">
                <a16:creationId xmlns:a16="http://schemas.microsoft.com/office/drawing/2014/main" id="{5F8448D1-7708-60C4-7BD9-45DF82A50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1" y="1268413"/>
            <a:ext cx="8086725" cy="5416550"/>
          </a:xfrm>
          <a:prstGeom prst="rect">
            <a:avLst/>
          </a:prstGeom>
          <a:ln/>
        </p:spPr>
        <p:style>
          <a:lnRef idx="2">
            <a:schemeClr val="accent2"/>
          </a:lnRef>
          <a:fillRef idx="1">
            <a:schemeClr val="lt1"/>
          </a:fillRef>
          <a:effectRef idx="0">
            <a:schemeClr val="accent2"/>
          </a:effectRef>
          <a:fontRef idx="minor">
            <a:schemeClr val="dk1"/>
          </a:fontRef>
        </p:style>
      </p:pic>
      <p:sp>
        <p:nvSpPr>
          <p:cNvPr id="1527814" name="Rectangle 6">
            <a:extLst>
              <a:ext uri="{FF2B5EF4-FFF2-40B4-BE49-F238E27FC236}">
                <a16:creationId xmlns:a16="http://schemas.microsoft.com/office/drawing/2014/main" id="{801B007C-1852-35F7-9021-8D1632714C22}"/>
              </a:ext>
            </a:extLst>
          </p:cNvPr>
          <p:cNvSpPr>
            <a:spLocks noChangeArrowheads="1"/>
          </p:cNvSpPr>
          <p:nvPr/>
        </p:nvSpPr>
        <p:spPr bwMode="auto">
          <a:xfrm>
            <a:off x="4531661" y="283131"/>
            <a:ext cx="31286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b="1" dirty="0">
                <a:effectLst>
                  <a:outerShdw blurRad="38100" dist="38100" dir="2700000" algn="tl">
                    <a:srgbClr val="C0C0C0"/>
                  </a:outerShdw>
                </a:effectLst>
              </a:rPr>
              <a:t>ELEMENTS FIXES A LA VOILURE</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4007059E-0E1F-AD8F-07EA-C0852071A756}"/>
              </a:ext>
            </a:extLst>
          </p:cNvPr>
          <p:cNvSpPr>
            <a:spLocks noGrp="1"/>
          </p:cNvSpPr>
          <p:nvPr>
            <p:ph type="sldNum" sz="quarter" idx="12"/>
          </p:nvPr>
        </p:nvSpPr>
        <p:spPr/>
        <p:txBody>
          <a:bodyPr/>
          <a:lstStyle/>
          <a:p>
            <a:fld id="{336B684E-2CC0-404D-834B-F697605E4726}" type="slidenum">
              <a:rPr lang="fr-FR" altLang="fr-FR"/>
              <a:pPr/>
              <a:t>60</a:t>
            </a:fld>
            <a:endParaRPr lang="fr-FR" altLang="fr-FR"/>
          </a:p>
        </p:txBody>
      </p:sp>
      <p:pic>
        <p:nvPicPr>
          <p:cNvPr id="1540100" name="Picture 4">
            <a:extLst>
              <a:ext uri="{FF2B5EF4-FFF2-40B4-BE49-F238E27FC236}">
                <a16:creationId xmlns:a16="http://schemas.microsoft.com/office/drawing/2014/main" id="{DE4416FD-323D-F399-95D6-1E8FE4BE5D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0487"/>
          <a:stretch/>
        </p:blipFill>
        <p:spPr bwMode="auto">
          <a:xfrm>
            <a:off x="1884073" y="2058499"/>
            <a:ext cx="9736727" cy="3750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0101" name="Rectangle 5">
            <a:extLst>
              <a:ext uri="{FF2B5EF4-FFF2-40B4-BE49-F238E27FC236}">
                <a16:creationId xmlns:a16="http://schemas.microsoft.com/office/drawing/2014/main" id="{7E5B5801-399A-1BEE-07BD-AF8203DECED3}"/>
              </a:ext>
            </a:extLst>
          </p:cNvPr>
          <p:cNvSpPr>
            <a:spLocks noChangeArrowheads="1"/>
          </p:cNvSpPr>
          <p:nvPr/>
        </p:nvSpPr>
        <p:spPr bwMode="auto">
          <a:xfrm>
            <a:off x="4057969" y="1049000"/>
            <a:ext cx="358655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b="1" dirty="0">
                <a:solidFill>
                  <a:srgbClr val="00279F"/>
                </a:solidFill>
                <a:effectLst>
                  <a:outerShdw blurRad="38100" dist="38100" dir="2700000" algn="tl">
                    <a:srgbClr val="C0C0C0"/>
                  </a:outerShdw>
                </a:effectLst>
              </a:rPr>
              <a:t>Raidissement longitudinal</a:t>
            </a:r>
            <a:endParaRPr lang="fr-FR" altLang="fr-FR" sz="2400" dirty="0">
              <a:solidFill>
                <a:srgbClr val="00279F"/>
              </a:solidFill>
              <a:effectLst>
                <a:outerShdw blurRad="38100" dist="38100" dir="2700000" algn="tl">
                  <a:srgbClr val="C0C0C0"/>
                </a:outerShdw>
              </a:effectLst>
            </a:endParaRPr>
          </a:p>
        </p:txBody>
      </p:sp>
      <p:sp>
        <p:nvSpPr>
          <p:cNvPr id="11" name="Titre 1">
            <a:extLst>
              <a:ext uri="{FF2B5EF4-FFF2-40B4-BE49-F238E27FC236}">
                <a16:creationId xmlns:a16="http://schemas.microsoft.com/office/drawing/2014/main" id="{83D4F9D1-9F48-66C7-68BB-5BD0BAF1B014}"/>
              </a:ext>
            </a:extLst>
          </p:cNvPr>
          <p:cNvSpPr>
            <a:spLocks noGrp="1"/>
          </p:cNvSpPr>
          <p:nvPr>
            <p:ph type="title"/>
          </p:nvPr>
        </p:nvSpPr>
        <p:spPr>
          <a:xfrm>
            <a:off x="4457884" y="597345"/>
            <a:ext cx="3056353" cy="514106"/>
          </a:xfrm>
        </p:spPr>
        <p:txBody>
          <a:bodyPr>
            <a:normAutofit/>
          </a:bodyPr>
          <a:lstStyle/>
          <a:p>
            <a:r>
              <a:rPr lang="fr-FR" sz="2400" b="1" dirty="0"/>
              <a:t>Revêtement travaillant</a:t>
            </a:r>
            <a:endParaRPr lang="fr-FR" sz="2400" dirty="0"/>
          </a:p>
        </p:txBody>
      </p:sp>
      <p:sp>
        <p:nvSpPr>
          <p:cNvPr id="12" name="Titre 1">
            <a:extLst>
              <a:ext uri="{FF2B5EF4-FFF2-40B4-BE49-F238E27FC236}">
                <a16:creationId xmlns:a16="http://schemas.microsoft.com/office/drawing/2014/main" id="{A0451C49-08BA-0036-A067-5F8B485E1924}"/>
              </a:ext>
            </a:extLst>
          </p:cNvPr>
          <p:cNvSpPr txBox="1">
            <a:spLocks/>
          </p:cNvSpPr>
          <p:nvPr/>
        </p:nvSpPr>
        <p:spPr>
          <a:xfrm>
            <a:off x="2202407" y="36109"/>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800" b="1" dirty="0">
                <a:latin typeface="Arial" panose="020B0604020202020204" pitchFamily="34" charset="0"/>
                <a:cs typeface="Arial" panose="020B0604020202020204" pitchFamily="34" charset="0"/>
              </a:rPr>
              <a:t>Structure et modes de construction</a:t>
            </a:r>
            <a:endParaRPr lang="fr-F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953931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5">
            <a:extLst>
              <a:ext uri="{FF2B5EF4-FFF2-40B4-BE49-F238E27FC236}">
                <a16:creationId xmlns:a16="http://schemas.microsoft.com/office/drawing/2014/main" id="{744C4D7F-8D80-5F3F-CED9-BC9425D679EE}"/>
              </a:ext>
            </a:extLst>
          </p:cNvPr>
          <p:cNvSpPr>
            <a:spLocks noGrp="1"/>
          </p:cNvSpPr>
          <p:nvPr>
            <p:ph type="sldNum" sz="quarter" idx="12"/>
          </p:nvPr>
        </p:nvSpPr>
        <p:spPr/>
        <p:txBody>
          <a:bodyPr/>
          <a:lstStyle/>
          <a:p>
            <a:fld id="{66838D54-F253-498B-9606-7C58E91E9423}" type="slidenum">
              <a:rPr lang="fr-FR" altLang="fr-FR"/>
              <a:pPr/>
              <a:t>61</a:t>
            </a:fld>
            <a:endParaRPr lang="fr-FR" altLang="fr-FR"/>
          </a:p>
        </p:txBody>
      </p:sp>
      <p:sp>
        <p:nvSpPr>
          <p:cNvPr id="1541124" name="Rectangle 4">
            <a:extLst>
              <a:ext uri="{FF2B5EF4-FFF2-40B4-BE49-F238E27FC236}">
                <a16:creationId xmlns:a16="http://schemas.microsoft.com/office/drawing/2014/main" id="{B0633228-2713-E83F-2320-0C6AC57216C4}"/>
              </a:ext>
            </a:extLst>
          </p:cNvPr>
          <p:cNvSpPr>
            <a:spLocks noChangeArrowheads="1"/>
          </p:cNvSpPr>
          <p:nvPr/>
        </p:nvSpPr>
        <p:spPr bwMode="auto">
          <a:xfrm>
            <a:off x="2358200" y="867073"/>
            <a:ext cx="71997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b="1" dirty="0">
                <a:solidFill>
                  <a:srgbClr val="00279F"/>
                </a:solidFill>
                <a:effectLst>
                  <a:outerShdw blurRad="38100" dist="38100" dir="2700000" algn="tl">
                    <a:srgbClr val="C0C0C0"/>
                  </a:outerShdw>
                </a:effectLst>
              </a:rPr>
              <a:t>Le raidissement transversal est assuré par les nervures</a:t>
            </a:r>
            <a:r>
              <a:rPr lang="fr-FR" altLang="fr-FR" sz="2400" dirty="0">
                <a:solidFill>
                  <a:srgbClr val="00279F"/>
                </a:solidFill>
                <a:effectLst>
                  <a:outerShdw blurRad="38100" dist="38100" dir="2700000" algn="tl">
                    <a:srgbClr val="C0C0C0"/>
                  </a:outerShdw>
                </a:effectLst>
              </a:rPr>
              <a:t>:</a:t>
            </a:r>
          </a:p>
        </p:txBody>
      </p:sp>
      <p:pic>
        <p:nvPicPr>
          <p:cNvPr id="1541125" name="Picture 5">
            <a:extLst>
              <a:ext uri="{FF2B5EF4-FFF2-40B4-BE49-F238E27FC236}">
                <a16:creationId xmlns:a16="http://schemas.microsoft.com/office/drawing/2014/main" id="{073B65B3-84EB-F422-8C5A-D0400510A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639" y="1537494"/>
            <a:ext cx="60388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1126" name="Picture 6">
            <a:extLst>
              <a:ext uri="{FF2B5EF4-FFF2-40B4-BE49-F238E27FC236}">
                <a16:creationId xmlns:a16="http://schemas.microsoft.com/office/drawing/2014/main" id="{798BC036-764A-7667-5207-EC6DDAF7E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60801"/>
            <a:ext cx="9086850"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re 1">
            <a:extLst>
              <a:ext uri="{FF2B5EF4-FFF2-40B4-BE49-F238E27FC236}">
                <a16:creationId xmlns:a16="http://schemas.microsoft.com/office/drawing/2014/main" id="{0E5523E5-6E81-B509-F5FF-81CAFB8683BF}"/>
              </a:ext>
            </a:extLst>
          </p:cNvPr>
          <p:cNvSpPr>
            <a:spLocks noGrp="1"/>
          </p:cNvSpPr>
          <p:nvPr>
            <p:ph type="title"/>
          </p:nvPr>
        </p:nvSpPr>
        <p:spPr>
          <a:xfrm>
            <a:off x="4457884" y="597345"/>
            <a:ext cx="3056353" cy="514106"/>
          </a:xfrm>
        </p:spPr>
        <p:txBody>
          <a:bodyPr>
            <a:normAutofit/>
          </a:bodyPr>
          <a:lstStyle/>
          <a:p>
            <a:r>
              <a:rPr lang="fr-FR" sz="2400" b="1" dirty="0"/>
              <a:t>Revêtement travaillant</a:t>
            </a:r>
            <a:endParaRPr lang="fr-FR" sz="2400" dirty="0"/>
          </a:p>
        </p:txBody>
      </p:sp>
      <p:sp>
        <p:nvSpPr>
          <p:cNvPr id="13" name="Titre 1">
            <a:extLst>
              <a:ext uri="{FF2B5EF4-FFF2-40B4-BE49-F238E27FC236}">
                <a16:creationId xmlns:a16="http://schemas.microsoft.com/office/drawing/2014/main" id="{E5397255-7511-A382-7D94-2EDA88EDDFDC}"/>
              </a:ext>
            </a:extLst>
          </p:cNvPr>
          <p:cNvSpPr txBox="1">
            <a:spLocks/>
          </p:cNvSpPr>
          <p:nvPr/>
        </p:nvSpPr>
        <p:spPr>
          <a:xfrm>
            <a:off x="2202407" y="36109"/>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800" b="1" dirty="0">
                <a:latin typeface="Arial" panose="020B0604020202020204" pitchFamily="34" charset="0"/>
                <a:cs typeface="Arial" panose="020B0604020202020204" pitchFamily="34" charset="0"/>
              </a:rPr>
              <a:t>Structure et modes de construction</a:t>
            </a:r>
            <a:endParaRPr lang="fr-F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548508"/>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723" y="294787"/>
            <a:ext cx="3786554" cy="549275"/>
          </a:xfrm>
        </p:spPr>
        <p:txBody>
          <a:bodyPr>
            <a:normAutofit fontScale="90000"/>
          </a:bodyPr>
          <a:lstStyle/>
          <a:p>
            <a:pPr algn="ctr"/>
            <a:r>
              <a:rPr lang="fr-FR" b="1" dirty="0"/>
              <a:t>Types de voilure</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479323" y="1918790"/>
            <a:ext cx="4319953" cy="300490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4465555" y="808153"/>
            <a:ext cx="3523722" cy="461665"/>
          </a:xfrm>
          <a:prstGeom prst="rect">
            <a:avLst/>
          </a:prstGeom>
        </p:spPr>
        <p:txBody>
          <a:bodyPr wrap="none">
            <a:spAutoFit/>
          </a:bodyPr>
          <a:lstStyle/>
          <a:p>
            <a:pPr marL="0" lvl="3"/>
            <a:r>
              <a:rPr lang="fr-FR" sz="2400" dirty="0">
                <a:latin typeface="Arial" panose="020B0604020202020204" pitchFamily="34" charset="0"/>
                <a:cs typeface="Arial" panose="020B0604020202020204" pitchFamily="34" charset="0"/>
              </a:rPr>
              <a:t>Structure </a:t>
            </a:r>
            <a:r>
              <a:rPr lang="fr-FR" sz="2400" dirty="0" err="1">
                <a:latin typeface="Arial" panose="020B0604020202020204" pitchFamily="34" charset="0"/>
                <a:cs typeface="Arial" panose="020B0604020202020204" pitchFamily="34" charset="0"/>
              </a:rPr>
              <a:t>multilongerons</a:t>
            </a:r>
            <a:endParaRPr lang="fr-FR" sz="2400" dirty="0">
              <a:latin typeface="Arial" panose="020B0604020202020204" pitchFamily="34" charset="0"/>
              <a:cs typeface="Arial" panose="020B0604020202020204" pitchFamily="34" charset="0"/>
            </a:endParaRPr>
          </a:p>
        </p:txBody>
      </p:sp>
      <p:sp>
        <p:nvSpPr>
          <p:cNvPr id="6" name="Rectangle 5"/>
          <p:cNvSpPr/>
          <p:nvPr/>
        </p:nvSpPr>
        <p:spPr>
          <a:xfrm>
            <a:off x="228600" y="1918791"/>
            <a:ext cx="6910754" cy="30008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Un, deux (ou trois) longerons constituent, avec les nervures et le revêtement fortement raidi (lisses ou revêtement intégral), un caisson.</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 La flexion verticale est encaissée par le revêtement et les semelles des longerons (traction-compression). </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La torsion est encaissée par l'ensemble du caisson (cisaillement).</a:t>
            </a:r>
          </a:p>
        </p:txBody>
      </p:sp>
    </p:spTree>
    <p:extLst>
      <p:ext uri="{BB962C8B-B14F-4D97-AF65-F5344CB8AC3E}">
        <p14:creationId xmlns:p14="http://schemas.microsoft.com/office/powerpoint/2010/main" val="676812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43501" y="681648"/>
            <a:ext cx="2945422" cy="672367"/>
          </a:xfrm>
        </p:spPr>
        <p:txBody>
          <a:bodyPr>
            <a:noAutofit/>
          </a:bodyPr>
          <a:lstStyle/>
          <a:p>
            <a:r>
              <a:rPr lang="fr-FR" sz="2400" dirty="0">
                <a:latin typeface="Arial" panose="020B0604020202020204" pitchFamily="34" charset="0"/>
                <a:cs typeface="Arial" panose="020B0604020202020204" pitchFamily="34" charset="0"/>
              </a:rPr>
              <a:t>Structure caisson</a:t>
            </a: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262445" y="1598967"/>
            <a:ext cx="4445511" cy="3538560"/>
          </a:xfrm>
          <a:prstGeom prst="rect">
            <a:avLst/>
          </a:prstGeom>
          <a:noFill/>
          <a:ln w="19050">
            <a:solidFill>
              <a:schemeClr val="tx1"/>
            </a:solidFill>
          </a:ln>
        </p:spPr>
      </p:pic>
      <p:sp>
        <p:nvSpPr>
          <p:cNvPr id="5" name="Rectangle 4"/>
          <p:cNvSpPr/>
          <p:nvPr/>
        </p:nvSpPr>
        <p:spPr>
          <a:xfrm>
            <a:off x="234461" y="1827572"/>
            <a:ext cx="6869724" cy="29495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En augmentant considérablement l'épaisseur et la rigidité du revêtement, celui-ci fait office de semelle</a:t>
            </a:r>
          </a:p>
          <a:p>
            <a:pPr>
              <a:lnSpc>
                <a:spcPct val="150000"/>
              </a:lnSpc>
            </a:pPr>
            <a:r>
              <a:rPr lang="fr-FR" dirty="0">
                <a:latin typeface="Arial" panose="020B0604020202020204" pitchFamily="34" charset="0"/>
                <a:cs typeface="Arial" panose="020B0604020202020204" pitchFamily="34" charset="0"/>
              </a:rPr>
              <a:t>Le longeron est réduit à une âme simple.</a:t>
            </a:r>
          </a:p>
          <a:p>
            <a:pPr>
              <a:lnSpc>
                <a:spcPct val="150000"/>
              </a:lnSpc>
            </a:pPr>
            <a:r>
              <a:rPr lang="fr-FR" dirty="0">
                <a:latin typeface="Arial" panose="020B0604020202020204" pitchFamily="34" charset="0"/>
                <a:cs typeface="Arial" panose="020B0604020202020204" pitchFamily="34" charset="0"/>
              </a:rPr>
              <a:t>Toutes les contraintes sont encaissées par le revêtement ; </a:t>
            </a:r>
          </a:p>
          <a:p>
            <a:pPr>
              <a:lnSpc>
                <a:spcPct val="150000"/>
              </a:lnSpc>
            </a:pPr>
            <a:r>
              <a:rPr lang="fr-FR" dirty="0">
                <a:latin typeface="Arial" panose="020B0604020202020204" pitchFamily="34" charset="0"/>
                <a:cs typeface="Arial" panose="020B0604020202020204" pitchFamily="34" charset="0"/>
              </a:rPr>
              <a:t>Cette structure comporte presque toute la matière à la périphérie du profil, </a:t>
            </a:r>
          </a:p>
          <a:p>
            <a:pPr>
              <a:lnSpc>
                <a:spcPct val="150000"/>
              </a:lnSpc>
            </a:pPr>
            <a:r>
              <a:rPr lang="fr-FR" dirty="0">
                <a:latin typeface="Arial" panose="020B0604020202020204" pitchFamily="34" charset="0"/>
                <a:cs typeface="Arial" panose="020B0604020202020204" pitchFamily="34" charset="0"/>
              </a:rPr>
              <a:t>ce qui lui confère une grande inertie, donc une grande rigidité. </a:t>
            </a:r>
          </a:p>
        </p:txBody>
      </p:sp>
      <p:sp>
        <p:nvSpPr>
          <p:cNvPr id="6" name="Titre 1">
            <a:extLst>
              <a:ext uri="{FF2B5EF4-FFF2-40B4-BE49-F238E27FC236}">
                <a16:creationId xmlns:a16="http://schemas.microsoft.com/office/drawing/2014/main" id="{0E7A9B3B-CA23-CA57-C50C-9B4B5CD9539A}"/>
              </a:ext>
            </a:extLst>
          </p:cNvPr>
          <p:cNvSpPr txBox="1">
            <a:spLocks/>
          </p:cNvSpPr>
          <p:nvPr/>
        </p:nvSpPr>
        <p:spPr>
          <a:xfrm>
            <a:off x="4202723" y="294787"/>
            <a:ext cx="3786554" cy="54927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a:t>Types de voilure</a:t>
            </a:r>
            <a:endParaRPr lang="fr-FR" dirty="0"/>
          </a:p>
        </p:txBody>
      </p:sp>
    </p:spTree>
    <p:extLst>
      <p:ext uri="{BB962C8B-B14F-4D97-AF65-F5344CB8AC3E}">
        <p14:creationId xmlns:p14="http://schemas.microsoft.com/office/powerpoint/2010/main" val="4413745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07169" y="525751"/>
            <a:ext cx="2977662" cy="549275"/>
          </a:xfrm>
        </p:spPr>
        <p:txBody>
          <a:bodyPr>
            <a:normAutofit/>
          </a:bodyPr>
          <a:lstStyle/>
          <a:p>
            <a:r>
              <a:rPr lang="fr-FR" sz="2400" b="1" i="1" dirty="0"/>
              <a:t>Structure supersonique</a:t>
            </a:r>
            <a:endParaRPr lang="fr-FR" sz="2400" dirty="0"/>
          </a:p>
        </p:txBody>
      </p:sp>
      <p:sp>
        <p:nvSpPr>
          <p:cNvPr id="7" name="ZoneTexte 6"/>
          <p:cNvSpPr txBox="1"/>
          <p:nvPr/>
        </p:nvSpPr>
        <p:spPr>
          <a:xfrm>
            <a:off x="1400907" y="1175101"/>
            <a:ext cx="994117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lvl="0"/>
            <a:r>
              <a:rPr lang="fr-FR" dirty="0">
                <a:latin typeface="Arial" panose="020B0604020202020204" pitchFamily="34" charset="0"/>
                <a:cs typeface="Arial" panose="020B0604020202020204" pitchFamily="34" charset="0"/>
              </a:rPr>
              <a:t>Elle est soumise proportionnellement aux mêmes contraintes qu'une structure subsonique</a:t>
            </a:r>
          </a:p>
          <a:p>
            <a:pPr lvl="0"/>
            <a:r>
              <a:rPr lang="fr-FR" dirty="0">
                <a:latin typeface="Arial" panose="020B0604020202020204" pitchFamily="34" charset="0"/>
                <a:cs typeface="Arial" panose="020B0604020202020204" pitchFamily="34" charset="0"/>
              </a:rPr>
              <a:t>L’effet de la température d’impact qui engendre une contrainte thermique donc « du fluage ».</a:t>
            </a:r>
          </a:p>
        </p:txBody>
      </p:sp>
      <p:sp>
        <p:nvSpPr>
          <p:cNvPr id="8" name="ZoneTexte 7"/>
          <p:cNvSpPr txBox="1"/>
          <p:nvPr/>
        </p:nvSpPr>
        <p:spPr>
          <a:xfrm>
            <a:off x="1400907" y="2572352"/>
            <a:ext cx="9941170"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fr-FR"/>
            </a:defPPr>
            <a:lvl1pPr lvl="0">
              <a:defRPr>
                <a:solidFill>
                  <a:schemeClr val="dk1"/>
                </a:solidFill>
                <a:latin typeface="Arial" panose="020B060402020202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L’échauffement cinétique provoque :</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la diminution des caractéristiques mécaniques des matériaux ;</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un échauffement superficiel plus rapide que réchauffement interne qui entraîne des dilatations différentielles ;</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du fluage sur les points d’assemblages.</a:t>
            </a:r>
          </a:p>
        </p:txBody>
      </p:sp>
      <p:sp>
        <p:nvSpPr>
          <p:cNvPr id="9" name="ZoneTexte 8"/>
          <p:cNvSpPr txBox="1"/>
          <p:nvPr/>
        </p:nvSpPr>
        <p:spPr>
          <a:xfrm>
            <a:off x="1400907" y="4800600"/>
            <a:ext cx="9536723"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fr-FR"/>
            </a:defPPr>
            <a:lvl1pPr lvl="0">
              <a:defRPr>
                <a:solidFill>
                  <a:schemeClr val="dk1"/>
                </a:solidFill>
                <a:latin typeface="Arial" panose="020B060402020202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lvl="4">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En conséquence :</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les matériaux utilisés doivent résister à la température soutenue;</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des conceptions structurales différentes sont appliquées dans la fabrication pour permettre la dilatation ; </a:t>
            </a:r>
          </a:p>
        </p:txBody>
      </p:sp>
      <p:sp>
        <p:nvSpPr>
          <p:cNvPr id="10" name="Flèche vers le bas 9"/>
          <p:cNvSpPr/>
          <p:nvPr/>
        </p:nvSpPr>
        <p:spPr>
          <a:xfrm>
            <a:off x="5943600" y="1987062"/>
            <a:ext cx="42789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e bas 10"/>
          <p:cNvSpPr/>
          <p:nvPr/>
        </p:nvSpPr>
        <p:spPr>
          <a:xfrm>
            <a:off x="5943600" y="4196540"/>
            <a:ext cx="42789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1">
            <a:extLst>
              <a:ext uri="{FF2B5EF4-FFF2-40B4-BE49-F238E27FC236}">
                <a16:creationId xmlns:a16="http://schemas.microsoft.com/office/drawing/2014/main" id="{54D0196D-AD63-DD0F-4F93-AE6070F4006B}"/>
              </a:ext>
            </a:extLst>
          </p:cNvPr>
          <p:cNvSpPr txBox="1">
            <a:spLocks/>
          </p:cNvSpPr>
          <p:nvPr/>
        </p:nvSpPr>
        <p:spPr>
          <a:xfrm>
            <a:off x="4202723" y="104253"/>
            <a:ext cx="3786554" cy="54927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Types de voilure</a:t>
            </a:r>
            <a:endParaRPr lang="fr-FR" dirty="0"/>
          </a:p>
        </p:txBody>
      </p:sp>
    </p:spTree>
    <p:extLst>
      <p:ext uri="{BB962C8B-B14F-4D97-AF65-F5344CB8AC3E}">
        <p14:creationId xmlns:p14="http://schemas.microsoft.com/office/powerpoint/2010/main" val="3925568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5">
            <a:extLst>
              <a:ext uri="{FF2B5EF4-FFF2-40B4-BE49-F238E27FC236}">
                <a16:creationId xmlns:a16="http://schemas.microsoft.com/office/drawing/2014/main" id="{F2085807-4A93-2DC4-CABC-713C333999EC}"/>
              </a:ext>
            </a:extLst>
          </p:cNvPr>
          <p:cNvSpPr>
            <a:spLocks noGrp="1"/>
          </p:cNvSpPr>
          <p:nvPr>
            <p:ph type="sldNum" sz="quarter" idx="12"/>
          </p:nvPr>
        </p:nvSpPr>
        <p:spPr/>
        <p:txBody>
          <a:bodyPr/>
          <a:lstStyle/>
          <a:p>
            <a:fld id="{39CF5D99-F327-43F1-BA7C-5503C0616777}" type="slidenum">
              <a:rPr lang="fr-FR" altLang="fr-FR"/>
              <a:pPr/>
              <a:t>65</a:t>
            </a:fld>
            <a:endParaRPr lang="fr-FR" altLang="fr-FR"/>
          </a:p>
        </p:txBody>
      </p:sp>
      <p:sp>
        <p:nvSpPr>
          <p:cNvPr id="1552389" name="Rectangle 5">
            <a:extLst>
              <a:ext uri="{FF2B5EF4-FFF2-40B4-BE49-F238E27FC236}">
                <a16:creationId xmlns:a16="http://schemas.microsoft.com/office/drawing/2014/main" id="{09523BB7-FAB7-B63B-4102-396F737C21AA}"/>
              </a:ext>
            </a:extLst>
          </p:cNvPr>
          <p:cNvSpPr>
            <a:spLocks noChangeArrowheads="1"/>
          </p:cNvSpPr>
          <p:nvPr/>
        </p:nvSpPr>
        <p:spPr bwMode="auto">
          <a:xfrm>
            <a:off x="3492506" y="754355"/>
            <a:ext cx="49479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b="1" dirty="0">
                <a:effectLst>
                  <a:outerShdw blurRad="38100" dist="38100" dir="2700000" algn="tl">
                    <a:srgbClr val="C0C0C0"/>
                  </a:outerShdw>
                </a:effectLst>
              </a:rPr>
              <a:t>Structure supersonique : Revêtement</a:t>
            </a:r>
          </a:p>
        </p:txBody>
      </p:sp>
      <p:pic>
        <p:nvPicPr>
          <p:cNvPr id="1552390" name="Picture 6">
            <a:extLst>
              <a:ext uri="{FF2B5EF4-FFF2-40B4-BE49-F238E27FC236}">
                <a16:creationId xmlns:a16="http://schemas.microsoft.com/office/drawing/2014/main" id="{1950210D-DD6F-D35C-DEC4-FDFAC7BE5C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017" y="1738862"/>
            <a:ext cx="4500563"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2391" name="Picture 7">
            <a:extLst>
              <a:ext uri="{FF2B5EF4-FFF2-40B4-BE49-F238E27FC236}">
                <a16:creationId xmlns:a16="http://schemas.microsoft.com/office/drawing/2014/main" id="{000994B1-7902-EBEC-1E9C-3565542CA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1585462"/>
            <a:ext cx="4572000" cy="2160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2392" name="Picture 8">
            <a:extLst>
              <a:ext uri="{FF2B5EF4-FFF2-40B4-BE49-F238E27FC236}">
                <a16:creationId xmlns:a16="http://schemas.microsoft.com/office/drawing/2014/main" id="{96467CE0-AA0B-4C24-F511-06E6DE0FFD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0" y="3936693"/>
            <a:ext cx="7239000" cy="2636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re 1">
            <a:extLst>
              <a:ext uri="{FF2B5EF4-FFF2-40B4-BE49-F238E27FC236}">
                <a16:creationId xmlns:a16="http://schemas.microsoft.com/office/drawing/2014/main" id="{E7D2E4CF-6C74-C0FD-A43F-385FF0E4C692}"/>
              </a:ext>
            </a:extLst>
          </p:cNvPr>
          <p:cNvSpPr txBox="1">
            <a:spLocks/>
          </p:cNvSpPr>
          <p:nvPr/>
        </p:nvSpPr>
        <p:spPr>
          <a:xfrm>
            <a:off x="3958883" y="143905"/>
            <a:ext cx="3786554" cy="549275"/>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b="1" dirty="0"/>
              <a:t>Types de voilure</a:t>
            </a:r>
            <a:endParaRPr lang="fr-FR" dirty="0"/>
          </a:p>
        </p:txBody>
      </p:sp>
    </p:spTree>
    <p:extLst>
      <p:ext uri="{BB962C8B-B14F-4D97-AF65-F5344CB8AC3E}">
        <p14:creationId xmlns:p14="http://schemas.microsoft.com/office/powerpoint/2010/main" val="3181310964"/>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Espace réservé du numéro de diapositive 5">
            <a:extLst>
              <a:ext uri="{FF2B5EF4-FFF2-40B4-BE49-F238E27FC236}">
                <a16:creationId xmlns:a16="http://schemas.microsoft.com/office/drawing/2014/main" id="{6B77B524-C835-D240-BE9B-E1110546AE8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24B542-C8FF-4311-AF7E-C920DD689642}" type="slidenum">
              <a:rPr lang="fr-FR" altLang="fr-FR"/>
              <a:pPr/>
              <a:t>66</a:t>
            </a:fld>
            <a:endParaRPr lang="fr-FR" altLang="fr-FR"/>
          </a:p>
        </p:txBody>
      </p:sp>
      <p:sp>
        <p:nvSpPr>
          <p:cNvPr id="2108420" name="Rectangle 4">
            <a:extLst>
              <a:ext uri="{FF2B5EF4-FFF2-40B4-BE49-F238E27FC236}">
                <a16:creationId xmlns:a16="http://schemas.microsoft.com/office/drawing/2014/main" id="{0A103E07-E2A6-A56C-33B4-71F679F55227}"/>
              </a:ext>
            </a:extLst>
          </p:cNvPr>
          <p:cNvSpPr>
            <a:spLocks noChangeArrowheads="1"/>
          </p:cNvSpPr>
          <p:nvPr/>
        </p:nvSpPr>
        <p:spPr bwMode="auto">
          <a:xfrm>
            <a:off x="3851564" y="136525"/>
            <a:ext cx="4893969" cy="459100"/>
          </a:xfrm>
          <a:prstGeom prst="rect">
            <a:avLst/>
          </a:prstGeom>
          <a:noFill/>
          <a:ln>
            <a:noFill/>
          </a:ln>
          <a:effectLst/>
        </p:spPr>
        <p:txBody>
          <a:bodyPr wrap="none" lIns="90488" tIns="44450" rIns="90488" bIns="44450">
            <a:spAutoFit/>
          </a:bodyPr>
          <a:lstStyle/>
          <a:p>
            <a:pPr>
              <a:defRPr/>
            </a:pPr>
            <a:r>
              <a:rPr lang="fr-FR" altLang="fr-FR" sz="2400" dirty="0">
                <a:solidFill>
                  <a:srgbClr val="DC0081"/>
                </a:solidFill>
                <a:effectLst>
                  <a:outerShdw blurRad="38100" dist="38100" dir="2700000" algn="tl">
                    <a:srgbClr val="C0C0C0"/>
                  </a:outerShdw>
                </a:effectLst>
              </a:rPr>
              <a:t>CONTRAINTES APPLIQUEES SUR L’AILE</a:t>
            </a:r>
          </a:p>
        </p:txBody>
      </p:sp>
      <p:sp>
        <p:nvSpPr>
          <p:cNvPr id="2108421" name="Rectangle 5">
            <a:extLst>
              <a:ext uri="{FF2B5EF4-FFF2-40B4-BE49-F238E27FC236}">
                <a16:creationId xmlns:a16="http://schemas.microsoft.com/office/drawing/2014/main" id="{A0C49A7C-54BA-D627-544D-1668D171ADE7}"/>
              </a:ext>
            </a:extLst>
          </p:cNvPr>
          <p:cNvSpPr>
            <a:spLocks noChangeArrowheads="1"/>
          </p:cNvSpPr>
          <p:nvPr/>
        </p:nvSpPr>
        <p:spPr bwMode="auto">
          <a:xfrm>
            <a:off x="5626889" y="695399"/>
            <a:ext cx="1343317" cy="366767"/>
          </a:xfrm>
          <a:prstGeom prst="rect">
            <a:avLst/>
          </a:prstGeom>
          <a:noFill/>
          <a:ln>
            <a:noFill/>
          </a:ln>
          <a:effectLst/>
        </p:spPr>
        <p:txBody>
          <a:bodyPr wrap="none" lIns="90488" tIns="44450" rIns="90488" bIns="44450">
            <a:spAutoFit/>
          </a:bodyPr>
          <a:lstStyle/>
          <a:p>
            <a:pPr eaLnBrk="1" hangingPunct="1">
              <a:defRPr/>
            </a:pPr>
            <a:r>
              <a:rPr lang="fr-FR" altLang="fr-FR" b="1" dirty="0">
                <a:solidFill>
                  <a:srgbClr val="7FFF00"/>
                </a:solidFill>
                <a:effectLst>
                  <a:outerShdw blurRad="38100" dist="38100" dir="2700000" algn="tl">
                    <a:srgbClr val="C0C0C0"/>
                  </a:outerShdw>
                </a:effectLst>
              </a:rPr>
              <a:t>Le WINGLET</a:t>
            </a:r>
          </a:p>
        </p:txBody>
      </p:sp>
      <p:pic>
        <p:nvPicPr>
          <p:cNvPr id="262150" name="Picture 6">
            <a:extLst>
              <a:ext uri="{FF2B5EF4-FFF2-40B4-BE49-F238E27FC236}">
                <a16:creationId xmlns:a16="http://schemas.microsoft.com/office/drawing/2014/main" id="{B29EA163-295A-5CBF-9349-611C79517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389" y="1895475"/>
            <a:ext cx="9039225" cy="3067050"/>
          </a:xfrm>
          <a:prstGeom prst="rect">
            <a:avLst/>
          </a:prstGeom>
          <a:ln/>
        </p:spPr>
        <p:style>
          <a:lnRef idx="2">
            <a:schemeClr val="accent2"/>
          </a:lnRef>
          <a:fillRef idx="1">
            <a:schemeClr val="lt1"/>
          </a:fillRef>
          <a:effectRef idx="0">
            <a:schemeClr val="accent2"/>
          </a:effectRef>
          <a:fontRef idx="minor">
            <a:schemeClr val="dk1"/>
          </a:fontRef>
        </p:style>
      </p:pic>
      <p:sp>
        <p:nvSpPr>
          <p:cNvPr id="262151" name="Line 7">
            <a:extLst>
              <a:ext uri="{FF2B5EF4-FFF2-40B4-BE49-F238E27FC236}">
                <a16:creationId xmlns:a16="http://schemas.microsoft.com/office/drawing/2014/main" id="{D0ECD1DC-DA28-E410-ACA1-DCFB30F333F5}"/>
              </a:ext>
            </a:extLst>
          </p:cNvPr>
          <p:cNvSpPr>
            <a:spLocks noChangeShapeType="1"/>
          </p:cNvSpPr>
          <p:nvPr/>
        </p:nvSpPr>
        <p:spPr bwMode="auto">
          <a:xfrm>
            <a:off x="1524001" y="4868863"/>
            <a:ext cx="6804025"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fr-FR"/>
          </a:p>
        </p:txBody>
      </p:sp>
    </p:spTree>
    <p:extLst>
      <p:ext uri="{BB962C8B-B14F-4D97-AF65-F5344CB8AC3E}">
        <p14:creationId xmlns:p14="http://schemas.microsoft.com/office/powerpoint/2010/main" val="12057322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9E8CE26C-661B-2578-F6F6-B15BC8DA03B6}"/>
              </a:ext>
            </a:extLst>
          </p:cNvPr>
          <p:cNvSpPr>
            <a:spLocks noGrp="1"/>
          </p:cNvSpPr>
          <p:nvPr>
            <p:ph type="sldNum" sz="quarter" idx="12"/>
          </p:nvPr>
        </p:nvSpPr>
        <p:spPr/>
        <p:txBody>
          <a:bodyPr/>
          <a:lstStyle/>
          <a:p>
            <a:fld id="{950F5265-D466-4686-8C6D-BBF2709DD24B}" type="slidenum">
              <a:rPr lang="fr-FR" altLang="fr-FR"/>
              <a:pPr/>
              <a:t>67</a:t>
            </a:fld>
            <a:endParaRPr lang="fr-FR" altLang="fr-FR"/>
          </a:p>
        </p:txBody>
      </p:sp>
      <p:sp>
        <p:nvSpPr>
          <p:cNvPr id="1553412" name="Rectangle 4">
            <a:extLst>
              <a:ext uri="{FF2B5EF4-FFF2-40B4-BE49-F238E27FC236}">
                <a16:creationId xmlns:a16="http://schemas.microsoft.com/office/drawing/2014/main" id="{0279C6D9-48EF-A41D-639C-C5454FDAFBA1}"/>
              </a:ext>
            </a:extLst>
          </p:cNvPr>
          <p:cNvSpPr>
            <a:spLocks noChangeArrowheads="1"/>
          </p:cNvSpPr>
          <p:nvPr/>
        </p:nvSpPr>
        <p:spPr bwMode="auto">
          <a:xfrm>
            <a:off x="5003874" y="424426"/>
            <a:ext cx="21842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b="1" dirty="0">
                <a:effectLst>
                  <a:outerShdw blurRad="38100" dist="38100" dir="2700000" algn="tl">
                    <a:srgbClr val="C0C0C0"/>
                  </a:outerShdw>
                </a:effectLst>
              </a:rPr>
              <a:t>Exemples  A300</a:t>
            </a:r>
          </a:p>
        </p:txBody>
      </p:sp>
      <p:pic>
        <p:nvPicPr>
          <p:cNvPr id="1553413" name="Picture 5">
            <a:extLst>
              <a:ext uri="{FF2B5EF4-FFF2-40B4-BE49-F238E27FC236}">
                <a16:creationId xmlns:a16="http://schemas.microsoft.com/office/drawing/2014/main" id="{6C38EAB6-ADDD-D4FB-88F5-E3C9A35E9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9696" y="2052470"/>
            <a:ext cx="5742304" cy="415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Aile d'un Airbus A-300">
            <a:extLst>
              <a:ext uri="{FF2B5EF4-FFF2-40B4-BE49-F238E27FC236}">
                <a16:creationId xmlns:a16="http://schemas.microsoft.com/office/drawing/2014/main" id="{9502C2E3-CBF6-26A5-E72D-D6B73DB2F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55" y="2149010"/>
            <a:ext cx="6122920" cy="3367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52246"/>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1A1C7698-59A6-0677-FD33-3B71DC45B4E9}"/>
              </a:ext>
            </a:extLst>
          </p:cNvPr>
          <p:cNvSpPr>
            <a:spLocks noGrp="1"/>
          </p:cNvSpPr>
          <p:nvPr>
            <p:ph type="sldNum" sz="quarter" idx="12"/>
          </p:nvPr>
        </p:nvSpPr>
        <p:spPr/>
        <p:txBody>
          <a:bodyPr/>
          <a:lstStyle/>
          <a:p>
            <a:fld id="{06CC8582-E40E-45D0-9D4B-0156CDF8BFA2}" type="slidenum">
              <a:rPr lang="fr-FR" altLang="fr-FR"/>
              <a:pPr/>
              <a:t>68</a:t>
            </a:fld>
            <a:endParaRPr lang="fr-FR" altLang="fr-FR"/>
          </a:p>
        </p:txBody>
      </p:sp>
      <p:pic>
        <p:nvPicPr>
          <p:cNvPr id="1559556" name="Picture 4" descr="L'A380 est le premier avion commercial doté d'un caison central de voilure construit presque entièrement en CFRP. Cet élément important de la structure primaire de l'avion permet de fixer la voilure sur le fuselage. Malgré une épaisseur atteignant par endroits 4 centimètres, l'utilisation de ce type de matériaux a permis de gagner une masse de 1,5 tonnes">
            <a:extLst>
              <a:ext uri="{FF2B5EF4-FFF2-40B4-BE49-F238E27FC236}">
                <a16:creationId xmlns:a16="http://schemas.microsoft.com/office/drawing/2014/main" id="{BE295F99-EA28-364F-63A0-6687BCFF9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7376" y="1447006"/>
            <a:ext cx="5233130" cy="396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9557" name="Rectangle 5">
            <a:extLst>
              <a:ext uri="{FF2B5EF4-FFF2-40B4-BE49-F238E27FC236}">
                <a16:creationId xmlns:a16="http://schemas.microsoft.com/office/drawing/2014/main" id="{165778AE-1F0F-8C04-4E75-87A38E1B70EB}"/>
              </a:ext>
            </a:extLst>
          </p:cNvPr>
          <p:cNvSpPr>
            <a:spLocks noChangeArrowheads="1"/>
          </p:cNvSpPr>
          <p:nvPr/>
        </p:nvSpPr>
        <p:spPr bwMode="auto">
          <a:xfrm>
            <a:off x="521495" y="1625341"/>
            <a:ext cx="523313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lgn="just" eaLnBrk="0" hangingPunct="0">
              <a:buFont typeface="Arial" panose="020B0604020202020204" pitchFamily="34" charset="0"/>
              <a:buChar char="•"/>
            </a:pPr>
            <a:r>
              <a:rPr lang="fr-FR" altLang="fr-FR" sz="2000" dirty="0">
                <a:solidFill>
                  <a:srgbClr val="3C0023"/>
                </a:solidFill>
              </a:rPr>
              <a:t>L'A380 est le premier avion commercial doté d'un caisson central de voilure construit presque entièrement en CFRP. (</a:t>
            </a:r>
            <a:r>
              <a:rPr lang="fr-FR" sz="2000" dirty="0">
                <a:solidFill>
                  <a:srgbClr val="3C0023"/>
                </a:solidFill>
              </a:rPr>
              <a:t>Polymère renforcé de fibre de carbone)</a:t>
            </a:r>
            <a:endParaRPr lang="fr-FR" sz="2000" dirty="0">
              <a:solidFill>
                <a:srgbClr val="3C0023"/>
              </a:solidFill>
              <a:hlinkClick r:id="rId3">
                <a:extLst>
                  <a:ext uri="{A12FA001-AC4F-418D-AE19-62706E023703}">
                    <ahyp:hlinkClr xmlns:ahyp="http://schemas.microsoft.com/office/drawing/2018/hyperlinkcolor" val="tx"/>
                  </a:ext>
                </a:extLst>
              </a:hlinkClick>
            </a:endParaRPr>
          </a:p>
          <a:p>
            <a:pPr marL="342900" indent="-342900" algn="just" eaLnBrk="0" hangingPunct="0">
              <a:buFont typeface="Arial" panose="020B0604020202020204" pitchFamily="34" charset="0"/>
              <a:buChar char="•"/>
            </a:pPr>
            <a:endParaRPr lang="fr-FR" altLang="fr-FR" sz="2000" dirty="0">
              <a:solidFill>
                <a:srgbClr val="3C0023"/>
              </a:solidFill>
            </a:endParaRPr>
          </a:p>
          <a:p>
            <a:pPr marL="342900" indent="-342900" algn="just" eaLnBrk="0" hangingPunct="0">
              <a:buFont typeface="Arial" panose="020B0604020202020204" pitchFamily="34" charset="0"/>
              <a:buChar char="•"/>
            </a:pPr>
            <a:r>
              <a:rPr lang="fr-FR" altLang="fr-FR" sz="2000" dirty="0">
                <a:solidFill>
                  <a:srgbClr val="3C0023"/>
                </a:solidFill>
              </a:rPr>
              <a:t>Cet élément important de la structure primaire de l'avion permet de fixer la voilure sur le fuselage. </a:t>
            </a:r>
          </a:p>
          <a:p>
            <a:pPr marL="342900" indent="-342900" algn="just" eaLnBrk="0" hangingPunct="0">
              <a:buFont typeface="Arial" panose="020B0604020202020204" pitchFamily="34" charset="0"/>
              <a:buChar char="•"/>
            </a:pPr>
            <a:r>
              <a:rPr lang="fr-FR" altLang="fr-FR" sz="2000" dirty="0">
                <a:solidFill>
                  <a:srgbClr val="3C0023"/>
                </a:solidFill>
              </a:rPr>
              <a:t>Malgré une épaisseur atteignant par endroits 4 centimètres, l'utilisation de ce type de matériaux a permis de gagner une masse de 1,5 tonnes</a:t>
            </a:r>
            <a:r>
              <a:rPr lang="fr-FR" altLang="fr-FR" sz="2000" b="1" dirty="0">
                <a:solidFill>
                  <a:srgbClr val="3C0023"/>
                </a:solidFill>
                <a:effectLst>
                  <a:outerShdw blurRad="38100" dist="38100" dir="2700000" algn="tl">
                    <a:srgbClr val="C0C0C0"/>
                  </a:outerShdw>
                </a:effectLst>
              </a:rPr>
              <a:t> </a:t>
            </a:r>
          </a:p>
        </p:txBody>
      </p:sp>
      <p:sp>
        <p:nvSpPr>
          <p:cNvPr id="11" name="Rectangle 4">
            <a:extLst>
              <a:ext uri="{FF2B5EF4-FFF2-40B4-BE49-F238E27FC236}">
                <a16:creationId xmlns:a16="http://schemas.microsoft.com/office/drawing/2014/main" id="{B02777EB-1E3B-D839-89BF-57B7ED02B634}"/>
              </a:ext>
            </a:extLst>
          </p:cNvPr>
          <p:cNvSpPr>
            <a:spLocks noChangeArrowheads="1"/>
          </p:cNvSpPr>
          <p:nvPr/>
        </p:nvSpPr>
        <p:spPr bwMode="auto">
          <a:xfrm>
            <a:off x="5003874" y="424426"/>
            <a:ext cx="21842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b="1" dirty="0">
                <a:effectLst>
                  <a:outerShdw blurRad="38100" dist="38100" dir="2700000" algn="tl">
                    <a:srgbClr val="C0C0C0"/>
                  </a:outerShdw>
                </a:effectLst>
              </a:rPr>
              <a:t>Exemples  A380</a:t>
            </a:r>
          </a:p>
        </p:txBody>
      </p:sp>
    </p:spTree>
    <p:extLst>
      <p:ext uri="{BB962C8B-B14F-4D97-AF65-F5344CB8AC3E}">
        <p14:creationId xmlns:p14="http://schemas.microsoft.com/office/powerpoint/2010/main" val="3228312276"/>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77F11240-CADA-FE90-5752-FEAC8497F8C4}"/>
              </a:ext>
            </a:extLst>
          </p:cNvPr>
          <p:cNvSpPr>
            <a:spLocks noGrp="1"/>
          </p:cNvSpPr>
          <p:nvPr>
            <p:ph type="sldNum" sz="quarter" idx="12"/>
          </p:nvPr>
        </p:nvSpPr>
        <p:spPr/>
        <p:txBody>
          <a:bodyPr/>
          <a:lstStyle/>
          <a:p>
            <a:fld id="{4E77BDD1-96EA-464B-BC33-842CFBD8BF66}" type="slidenum">
              <a:rPr lang="fr-FR" altLang="fr-FR"/>
              <a:pPr/>
              <a:t>69</a:t>
            </a:fld>
            <a:endParaRPr lang="fr-FR" altLang="fr-FR"/>
          </a:p>
        </p:txBody>
      </p:sp>
      <p:pic>
        <p:nvPicPr>
          <p:cNvPr id="1537028" name="Picture 4">
            <a:extLst>
              <a:ext uri="{FF2B5EF4-FFF2-40B4-BE49-F238E27FC236}">
                <a16:creationId xmlns:a16="http://schemas.microsoft.com/office/drawing/2014/main" id="{3272A954-A05E-0D71-A6E7-66850680FF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005"/>
          <a:stretch/>
        </p:blipFill>
        <p:spPr bwMode="auto">
          <a:xfrm>
            <a:off x="1097280" y="1482915"/>
            <a:ext cx="9936480" cy="4405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248268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D158CEE5-FA08-75D9-D859-98AFCE48C53D}"/>
              </a:ext>
            </a:extLst>
          </p:cNvPr>
          <p:cNvSpPr>
            <a:spLocks noGrp="1"/>
          </p:cNvSpPr>
          <p:nvPr>
            <p:ph type="sldNum" sz="quarter" idx="12"/>
          </p:nvPr>
        </p:nvSpPr>
        <p:spPr/>
        <p:txBody>
          <a:bodyPr/>
          <a:lstStyle/>
          <a:p>
            <a:fld id="{7E23A0D1-9638-4247-9378-D81337F2A50A}" type="slidenum">
              <a:rPr lang="fr-FR" altLang="fr-FR"/>
              <a:pPr/>
              <a:t>7</a:t>
            </a:fld>
            <a:endParaRPr lang="fr-FR" altLang="fr-FR"/>
          </a:p>
        </p:txBody>
      </p:sp>
      <p:sp>
        <p:nvSpPr>
          <p:cNvPr id="2107396" name="Rectangle 4">
            <a:extLst>
              <a:ext uri="{FF2B5EF4-FFF2-40B4-BE49-F238E27FC236}">
                <a16:creationId xmlns:a16="http://schemas.microsoft.com/office/drawing/2014/main" id="{FBCC20B9-C480-3CF4-D0D9-B2F321F2357A}"/>
              </a:ext>
            </a:extLst>
          </p:cNvPr>
          <p:cNvSpPr>
            <a:spLocks noChangeArrowheads="1"/>
          </p:cNvSpPr>
          <p:nvPr/>
        </p:nvSpPr>
        <p:spPr bwMode="auto">
          <a:xfrm>
            <a:off x="2566989" y="246700"/>
            <a:ext cx="710632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0" lvl="4" algn="ctr" eaLnBrk="0" hangingPunct="0">
              <a:spcBef>
                <a:spcPct val="20000"/>
              </a:spcBef>
              <a:buClr>
                <a:schemeClr val="tx2"/>
              </a:buClr>
              <a:buSzPct val="75000"/>
            </a:pPr>
            <a:r>
              <a:rPr lang="fr-FR" altLang="fr-FR" sz="2400" b="1" dirty="0">
                <a:solidFill>
                  <a:srgbClr val="990099"/>
                </a:solidFill>
                <a:effectLst>
                  <a:outerShdw blurRad="38100" dist="38100" dir="2700000" algn="tl">
                    <a:srgbClr val="C0C0C0"/>
                  </a:outerShdw>
                </a:effectLst>
              </a:rPr>
              <a:t>CONTRAINTES APPLIQUEES SUR L’AILE</a:t>
            </a:r>
          </a:p>
        </p:txBody>
      </p:sp>
      <p:pic>
        <p:nvPicPr>
          <p:cNvPr id="2107397" name="Picture 5">
            <a:extLst>
              <a:ext uri="{FF2B5EF4-FFF2-40B4-BE49-F238E27FC236}">
                <a16:creationId xmlns:a16="http://schemas.microsoft.com/office/drawing/2014/main" id="{98D828F7-020D-F406-CED4-19FE0CA5E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6" y="1341438"/>
            <a:ext cx="8893175"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7398" name="Rectangle 6">
            <a:extLst>
              <a:ext uri="{FF2B5EF4-FFF2-40B4-BE49-F238E27FC236}">
                <a16:creationId xmlns:a16="http://schemas.microsoft.com/office/drawing/2014/main" id="{BA1A4333-C302-4E43-CA53-E119AEC83B4F}"/>
              </a:ext>
            </a:extLst>
          </p:cNvPr>
          <p:cNvSpPr>
            <a:spLocks noChangeArrowheads="1"/>
          </p:cNvSpPr>
          <p:nvPr/>
        </p:nvSpPr>
        <p:spPr bwMode="auto">
          <a:xfrm>
            <a:off x="2424114" y="1557338"/>
            <a:ext cx="142875" cy="215900"/>
          </a:xfrm>
          <a:prstGeom prst="rect">
            <a:avLst/>
          </a:prstGeom>
          <a:solidFill>
            <a:schemeClr val="bg1"/>
          </a:solidFill>
          <a:ln w="127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fr-F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5">
            <a:extLst>
              <a:ext uri="{FF2B5EF4-FFF2-40B4-BE49-F238E27FC236}">
                <a16:creationId xmlns:a16="http://schemas.microsoft.com/office/drawing/2014/main" id="{38D88EC8-509A-B360-0021-8392B088A2C2}"/>
              </a:ext>
            </a:extLst>
          </p:cNvPr>
          <p:cNvSpPr>
            <a:spLocks noGrp="1"/>
          </p:cNvSpPr>
          <p:nvPr>
            <p:ph type="sldNum" sz="quarter" idx="12"/>
          </p:nvPr>
        </p:nvSpPr>
        <p:spPr/>
        <p:txBody>
          <a:bodyPr/>
          <a:lstStyle/>
          <a:p>
            <a:fld id="{C93B1B53-5121-4C6D-855F-86311D556AD9}" type="slidenum">
              <a:rPr lang="fr-FR" altLang="fr-FR"/>
              <a:pPr/>
              <a:t>70</a:t>
            </a:fld>
            <a:endParaRPr lang="fr-FR" altLang="fr-FR"/>
          </a:p>
        </p:txBody>
      </p:sp>
      <p:sp>
        <p:nvSpPr>
          <p:cNvPr id="1555460" name="Rectangle 4">
            <a:extLst>
              <a:ext uri="{FF2B5EF4-FFF2-40B4-BE49-F238E27FC236}">
                <a16:creationId xmlns:a16="http://schemas.microsoft.com/office/drawing/2014/main" id="{E9196B4D-42F6-A869-7AD2-DE0F3F09A8B4}"/>
              </a:ext>
            </a:extLst>
          </p:cNvPr>
          <p:cNvSpPr>
            <a:spLocks noChangeArrowheads="1"/>
          </p:cNvSpPr>
          <p:nvPr/>
        </p:nvSpPr>
        <p:spPr bwMode="auto">
          <a:xfrm>
            <a:off x="1590104" y="579441"/>
            <a:ext cx="9199816"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152352" bIns="0" anchor="ctr">
            <a:spAutoFit/>
          </a:bodyPr>
          <a:lstStyle/>
          <a:p>
            <a:pPr algn="just" eaLnBrk="0" hangingPunct="0"/>
            <a:r>
              <a:rPr lang="fr-FR" altLang="fr-FR" sz="2000" b="1" dirty="0">
                <a:solidFill>
                  <a:srgbClr val="3C0023"/>
                </a:solidFill>
              </a:rPr>
              <a:t>Voilure de l'Airbus A400M avec longeron et caisson de voilure en matériaux composites à base de fibres de carbone</a:t>
            </a:r>
          </a:p>
          <a:p>
            <a:pPr eaLnBrk="0" hangingPunct="0"/>
            <a:endParaRPr lang="fr-FR" altLang="fr-FR" sz="2000" b="1" dirty="0">
              <a:solidFill>
                <a:srgbClr val="3C0023"/>
              </a:solidFill>
              <a:latin typeface="Times New Roman" panose="02020603050405020304" pitchFamily="18" charset="0"/>
            </a:endParaRPr>
          </a:p>
        </p:txBody>
      </p:sp>
      <p:pic>
        <p:nvPicPr>
          <p:cNvPr id="1555461" name="Picture 5" descr="Voilure de l'Airbus A400M avec longeron et caisson de voilure en matériaux composites à base de fibres de carbone">
            <a:extLst>
              <a:ext uri="{FF2B5EF4-FFF2-40B4-BE49-F238E27FC236}">
                <a16:creationId xmlns:a16="http://schemas.microsoft.com/office/drawing/2014/main" id="{1B05A982-9B87-7DF6-AF8C-948828ABB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95463"/>
            <a:ext cx="7129462"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5462" name="Rectangle 6">
            <a:extLst>
              <a:ext uri="{FF2B5EF4-FFF2-40B4-BE49-F238E27FC236}">
                <a16:creationId xmlns:a16="http://schemas.microsoft.com/office/drawing/2014/main" id="{42515D79-F0A4-1EF7-CA4A-2496DFA373BD}"/>
              </a:ext>
            </a:extLst>
          </p:cNvPr>
          <p:cNvSpPr>
            <a:spLocks noChangeArrowheads="1"/>
          </p:cNvSpPr>
          <p:nvPr/>
        </p:nvSpPr>
        <p:spPr bwMode="auto">
          <a:xfrm>
            <a:off x="4826742" y="117776"/>
            <a:ext cx="25385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sz="2400" b="1" dirty="0">
                <a:effectLst>
                  <a:outerShdw blurRad="38100" dist="38100" dir="2700000" algn="tl">
                    <a:srgbClr val="C0C0C0"/>
                  </a:outerShdw>
                </a:effectLst>
              </a:rPr>
              <a:t>Exemples </a:t>
            </a:r>
            <a:r>
              <a:rPr lang="fr-FR" altLang="fr-FR" sz="2400" b="1" dirty="0"/>
              <a:t>A400M </a:t>
            </a:r>
            <a:r>
              <a:rPr lang="fr-FR" altLang="fr-FR" sz="2400" b="1" dirty="0">
                <a:effectLst>
                  <a:outerShdw blurRad="38100" dist="38100" dir="2700000" algn="tl">
                    <a:srgbClr val="C0C0C0"/>
                  </a:outerShdw>
                </a:effectLst>
              </a:rPr>
              <a:t>:</a:t>
            </a:r>
          </a:p>
        </p:txBody>
      </p:sp>
      <p:pic>
        <p:nvPicPr>
          <p:cNvPr id="2050" name="Picture 2" descr="A400M, Scaf… Un bilan mitigé pour la branche des avions militaires d'Airbus  en 2021">
            <a:extLst>
              <a:ext uri="{FF2B5EF4-FFF2-40B4-BE49-F238E27FC236}">
                <a16:creationId xmlns:a16="http://schemas.microsoft.com/office/drawing/2014/main" id="{1A4796B9-7C14-D4AB-AA91-196386503D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4425" y="1536253"/>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déo] Dans les coulisses de la fabrication de l'A400M : l'édification du  caisson central de">
            <a:extLst>
              <a:ext uri="{FF2B5EF4-FFF2-40B4-BE49-F238E27FC236}">
                <a16:creationId xmlns:a16="http://schemas.microsoft.com/office/drawing/2014/main" id="{B7BD7922-54E8-A632-89F2-47AC5E1C0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3939" y="3429000"/>
            <a:ext cx="4838061" cy="3228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99773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3C7FA0A5-76EA-A5F6-F7F8-45D041B63250}"/>
              </a:ext>
            </a:extLst>
          </p:cNvPr>
          <p:cNvSpPr>
            <a:spLocks noGrp="1"/>
          </p:cNvSpPr>
          <p:nvPr>
            <p:ph type="sldNum" sz="quarter" idx="12"/>
          </p:nvPr>
        </p:nvSpPr>
        <p:spPr/>
        <p:txBody>
          <a:bodyPr/>
          <a:lstStyle/>
          <a:p>
            <a:fld id="{F591E0D1-E4C4-4D4F-B464-8050DDFDCE8E}" type="slidenum">
              <a:rPr lang="fr-FR" altLang="fr-FR"/>
              <a:pPr/>
              <a:t>71</a:t>
            </a:fld>
            <a:endParaRPr lang="fr-FR" altLang="fr-FR"/>
          </a:p>
        </p:txBody>
      </p:sp>
      <p:sp>
        <p:nvSpPr>
          <p:cNvPr id="11" name="Titre 1">
            <a:extLst>
              <a:ext uri="{FF2B5EF4-FFF2-40B4-BE49-F238E27FC236}">
                <a16:creationId xmlns:a16="http://schemas.microsoft.com/office/drawing/2014/main" id="{E1303F6F-DABB-DE70-5C9D-585221ADF2B6}"/>
              </a:ext>
            </a:extLst>
          </p:cNvPr>
          <p:cNvSpPr>
            <a:spLocks noGrp="1"/>
          </p:cNvSpPr>
          <p:nvPr>
            <p:ph type="title"/>
          </p:nvPr>
        </p:nvSpPr>
        <p:spPr>
          <a:xfrm>
            <a:off x="3380935" y="136525"/>
            <a:ext cx="5791200" cy="777875"/>
          </a:xfrm>
        </p:spPr>
        <p:txBody>
          <a:bodyPr>
            <a:normAutofit/>
          </a:bodyPr>
          <a:lstStyle/>
          <a:p>
            <a:r>
              <a:rPr lang="fr-FR" b="1" dirty="0"/>
              <a:t>Assemblage Aile-Moteur</a:t>
            </a:r>
            <a:endParaRPr lang="fr-FR" dirty="0"/>
          </a:p>
        </p:txBody>
      </p:sp>
      <p:sp>
        <p:nvSpPr>
          <p:cNvPr id="12" name="Rectangle 11">
            <a:extLst>
              <a:ext uri="{FF2B5EF4-FFF2-40B4-BE49-F238E27FC236}">
                <a16:creationId xmlns:a16="http://schemas.microsoft.com/office/drawing/2014/main" id="{71A0BADF-9634-A40E-22F9-FECF46046E9B}"/>
              </a:ext>
            </a:extLst>
          </p:cNvPr>
          <p:cNvSpPr/>
          <p:nvPr/>
        </p:nvSpPr>
        <p:spPr>
          <a:xfrm>
            <a:off x="3598598" y="683567"/>
            <a:ext cx="5626861" cy="461665"/>
          </a:xfrm>
          <a:prstGeom prst="rect">
            <a:avLst/>
          </a:prstGeom>
        </p:spPr>
        <p:txBody>
          <a:bodyPr wrap="none">
            <a:spAutoFit/>
          </a:bodyPr>
          <a:lstStyle/>
          <a:p>
            <a:pPr marL="0" lvl="3"/>
            <a:r>
              <a:rPr lang="fr-FR" sz="2400" dirty="0">
                <a:latin typeface="Arial" panose="020B0604020202020204" pitchFamily="34" charset="0"/>
                <a:cs typeface="Arial" panose="020B0604020202020204" pitchFamily="34" charset="0"/>
              </a:rPr>
              <a:t>GTR directement fixé sous l’aile (B737) </a:t>
            </a:r>
          </a:p>
        </p:txBody>
      </p:sp>
      <p:pic>
        <p:nvPicPr>
          <p:cNvPr id="4098" name="Picture 2" descr="Détail de l'aile et du moteur de Boeing 737-200 / 737-2Q3 avec  l'inscription FAB-113 de 737-2Q3 Transporte Aereo Militar de Bolivie Photo  Stock - Alamy">
            <a:extLst>
              <a:ext uri="{FF2B5EF4-FFF2-40B4-BE49-F238E27FC236}">
                <a16:creationId xmlns:a16="http://schemas.microsoft.com/office/drawing/2014/main" id="{EEFA4AE1-1240-8954-A7A2-F3BC1C282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7976" y="2533650"/>
            <a:ext cx="2562225" cy="1790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oeing 737 de nouvelle génération">
            <a:extLst>
              <a:ext uri="{FF2B5EF4-FFF2-40B4-BE49-F238E27FC236}">
                <a16:creationId xmlns:a16="http://schemas.microsoft.com/office/drawing/2014/main" id="{B6F93987-87E2-4F4A-9137-6A1EBD017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06" y="1461442"/>
            <a:ext cx="7050685" cy="508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62996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63815" y="277202"/>
            <a:ext cx="5791200" cy="461665"/>
          </a:xfrm>
        </p:spPr>
        <p:txBody>
          <a:bodyPr>
            <a:normAutofit fontScale="90000"/>
          </a:bodyPr>
          <a:lstStyle/>
          <a:p>
            <a:pPr algn="ctr"/>
            <a:r>
              <a:rPr lang="fr-FR" sz="2800" b="1" dirty="0"/>
              <a:t>Assemblage Aile-Moteur</a:t>
            </a:r>
            <a:endParaRPr lang="fr-FR" sz="2800"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79956" y="1575361"/>
            <a:ext cx="5169877" cy="287141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980395" y="1024852"/>
            <a:ext cx="4616970" cy="461665"/>
          </a:xfrm>
          <a:prstGeom prst="rect">
            <a:avLst/>
          </a:prstGeom>
        </p:spPr>
        <p:txBody>
          <a:bodyPr wrap="none">
            <a:spAutoFit/>
          </a:bodyPr>
          <a:lstStyle/>
          <a:p>
            <a:pPr marL="0" lvl="3"/>
            <a:r>
              <a:rPr lang="fr-FR" sz="2400" dirty="0">
                <a:latin typeface="Arial" panose="020B0604020202020204" pitchFamily="34" charset="0"/>
                <a:cs typeface="Arial" panose="020B0604020202020204" pitchFamily="34" charset="0"/>
              </a:rPr>
              <a:t>GTR directement fixé sous l’aile </a:t>
            </a:r>
          </a:p>
        </p:txBody>
      </p:sp>
      <p:sp>
        <p:nvSpPr>
          <p:cNvPr id="8" name="Rectangle 7"/>
          <p:cNvSpPr/>
          <p:nvPr/>
        </p:nvSpPr>
        <p:spPr>
          <a:xfrm>
            <a:off x="8290139" y="4446777"/>
            <a:ext cx="1949510" cy="369332"/>
          </a:xfrm>
          <a:prstGeom prst="rect">
            <a:avLst/>
          </a:prstGeom>
        </p:spPr>
        <p:txBody>
          <a:bodyPr wrap="square">
            <a:spAutoFit/>
          </a:bodyPr>
          <a:lstStyle/>
          <a:p>
            <a:r>
              <a:rPr lang="fr-FR" dirty="0"/>
              <a:t>Exemple : B737</a:t>
            </a:r>
          </a:p>
        </p:txBody>
      </p:sp>
      <p:sp>
        <p:nvSpPr>
          <p:cNvPr id="9" name="Rectangle 8"/>
          <p:cNvSpPr/>
          <p:nvPr/>
        </p:nvSpPr>
        <p:spPr>
          <a:xfrm>
            <a:off x="192880" y="1683636"/>
            <a:ext cx="6096000" cy="4801314"/>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fr-FR" dirty="0">
                <a:latin typeface="Arial" panose="020B0604020202020204" pitchFamily="34" charset="0"/>
                <a:cs typeface="Arial" panose="020B0604020202020204" pitchFamily="34" charset="0"/>
              </a:rPr>
              <a:t>Sur les avions commerciaux actuels on trouve plusieurs types d’assemblage.</a:t>
            </a:r>
          </a:p>
          <a:p>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Le GTR est fixé sous l’aile par deux ferrures :</a:t>
            </a:r>
          </a:p>
          <a:p>
            <a:pPr marL="2857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la ferrure avant fixée sur le longeron avant possède deux points de fixation GTR qui transmettent la poussée ;</a:t>
            </a:r>
          </a:p>
          <a:p>
            <a:pPr marL="2857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la ferrure arrière fixée sur le longeron arrière possède un point de fixation GTR qui assure sa suspension.</a:t>
            </a:r>
          </a:p>
          <a:p>
            <a:pPr marL="285750" lvl="1" indent="-285750">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Les trois points de fixation GTR sont équipés chacun d’un amortisseur qui absorbe les vibrations et autorise la dilatation des carters.</a:t>
            </a:r>
          </a:p>
          <a:p>
            <a:pPr lvl="0"/>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Des tôles pare-feu, supérieures et latérales isolent la zone moteur de l’aile et constituent un bouclier thermique et mécanique (acier inox, inconel, titane...) :</a:t>
            </a: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119" y="4816109"/>
            <a:ext cx="2495550" cy="1828800"/>
          </a:xfrm>
          <a:prstGeom prst="rect">
            <a:avLst/>
          </a:prstGeom>
        </p:spPr>
      </p:pic>
    </p:spTree>
    <p:extLst>
      <p:ext uri="{BB962C8B-B14F-4D97-AF65-F5344CB8AC3E}">
        <p14:creationId xmlns:p14="http://schemas.microsoft.com/office/powerpoint/2010/main" val="28443042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34389" y="110252"/>
            <a:ext cx="5668108" cy="496521"/>
          </a:xfrm>
        </p:spPr>
        <p:txBody>
          <a:bodyPr>
            <a:normAutofit/>
          </a:bodyPr>
          <a:lstStyle/>
          <a:p>
            <a:pPr algn="ctr"/>
            <a:r>
              <a:rPr lang="fr-FR" sz="2400" b="1" dirty="0">
                <a:latin typeface="Arial" panose="020B0604020202020204" pitchFamily="34" charset="0"/>
                <a:cs typeface="Arial" panose="020B0604020202020204" pitchFamily="34" charset="0"/>
              </a:rPr>
              <a:t>GTR suspendu sous l’aile</a:t>
            </a:r>
          </a:p>
        </p:txBody>
      </p:sp>
      <p:pic>
        <p:nvPicPr>
          <p:cNvPr id="5" name="Image 4"/>
          <p:cNvPicPr>
            <a:picLocks noChangeAspect="1"/>
          </p:cNvPicPr>
          <p:nvPr/>
        </p:nvPicPr>
        <p:blipFill rotWithShape="1">
          <a:blip r:embed="rId3"/>
          <a:srcRect r="56331" b="58194"/>
          <a:stretch/>
        </p:blipFill>
        <p:spPr>
          <a:xfrm>
            <a:off x="8276175" y="3827783"/>
            <a:ext cx="3209260" cy="2583328"/>
          </a:xfrm>
          <a:prstGeom prst="rect">
            <a:avLst/>
          </a:prstGeom>
        </p:spPr>
      </p:pic>
      <p:sp>
        <p:nvSpPr>
          <p:cNvPr id="8" name="Rectangle 7"/>
          <p:cNvSpPr/>
          <p:nvPr/>
        </p:nvSpPr>
        <p:spPr>
          <a:xfrm>
            <a:off x="488163" y="1859421"/>
            <a:ext cx="6855326"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Exemples : A300, B747, A330, DC10...</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Ce type de fixation est très utilisé par la plupart des constructeurs.</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La fixation se fait par une structure dite « mât de liaison », de constitution identique à celle de l’aile </a:t>
            </a:r>
          </a:p>
          <a:p>
            <a:r>
              <a:rPr lang="fr-FR" dirty="0">
                <a:latin typeface="Arial" panose="020B0604020202020204" pitchFamily="34" charset="0"/>
                <a:cs typeface="Arial" panose="020B0604020202020204" pitchFamily="34" charset="0"/>
              </a:rPr>
              <a:t>(longerons - nervures - revêtement) </a:t>
            </a:r>
          </a:p>
          <a:p>
            <a:r>
              <a:rPr lang="fr-FR" dirty="0">
                <a:latin typeface="Arial" panose="020B0604020202020204" pitchFamily="34" charset="0"/>
                <a:cs typeface="Arial" panose="020B0604020202020204" pitchFamily="34" charset="0"/>
              </a:rPr>
              <a:t>Elle  est boulonné sur le longeron avant et sur deux nervures fortes de l’aile. </a:t>
            </a:r>
          </a:p>
          <a:p>
            <a:r>
              <a:rPr lang="fr-FR" dirty="0">
                <a:latin typeface="Arial" panose="020B0604020202020204" pitchFamily="34" charset="0"/>
                <a:cs typeface="Arial" panose="020B0604020202020204" pitchFamily="34" charset="0"/>
              </a:rPr>
              <a:t>La poussée est transmise à l’aile par une ferrure spéciale.</a:t>
            </a:r>
          </a:p>
          <a:p>
            <a:endParaRPr lang="fr-FR" dirty="0">
              <a:latin typeface="Arial" panose="020B0604020202020204" pitchFamily="34" charset="0"/>
              <a:cs typeface="Arial" panose="020B0604020202020204" pitchFamily="34" charset="0"/>
            </a:endParaRPr>
          </a:p>
        </p:txBody>
      </p:sp>
      <p:pic>
        <p:nvPicPr>
          <p:cNvPr id="12290" name="Picture 2" descr="Elaboration d'une solution d'enregistrement automatique des anomalies">
            <a:extLst>
              <a:ext uri="{FF2B5EF4-FFF2-40B4-BE49-F238E27FC236}">
                <a16:creationId xmlns:a16="http://schemas.microsoft.com/office/drawing/2014/main" id="{4386126F-43B9-65E0-47E1-8563039A38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238"/>
          <a:stretch/>
        </p:blipFill>
        <p:spPr bwMode="auto">
          <a:xfrm>
            <a:off x="7620000" y="664605"/>
            <a:ext cx="4401312"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563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4C9930A-C1CE-4B22-1EDB-28EC3D8F1CB1}"/>
              </a:ext>
            </a:extLst>
          </p:cNvPr>
          <p:cNvSpPr txBox="1"/>
          <p:nvPr/>
        </p:nvSpPr>
        <p:spPr>
          <a:xfrm>
            <a:off x="431366" y="751344"/>
            <a:ext cx="6096000" cy="535531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fr-FR" sz="1800" b="1" i="0" dirty="0">
                <a:effectLst/>
              </a:rPr>
              <a:t>Mât d'un réacteur</a:t>
            </a:r>
          </a:p>
          <a:p>
            <a:pPr algn="just"/>
            <a:r>
              <a:rPr lang="fr-FR" sz="1800" b="0" i="0" dirty="0">
                <a:effectLst/>
              </a:rPr>
              <a:t>Léger et résistant à des températures allant de - 50° à + 600° C, c’est en titane que cette partie de l’appareil est fabriquée.</a:t>
            </a:r>
          </a:p>
          <a:p>
            <a:pPr marL="285750" indent="-285750" algn="just">
              <a:buFont typeface="Arial" panose="020B0604020202020204" pitchFamily="34" charset="0"/>
              <a:buChar char="•"/>
            </a:pPr>
            <a:r>
              <a:rPr lang="fr-FR" sz="1800" b="0" i="0" dirty="0">
                <a:effectLst/>
              </a:rPr>
              <a:t>Monté sous chaque aile ou sur le fuselage son rôle est :</a:t>
            </a:r>
            <a:br>
              <a:rPr lang="fr-FR" sz="1800" b="0" i="0" dirty="0">
                <a:effectLst/>
              </a:rPr>
            </a:br>
            <a:r>
              <a:rPr lang="fr-FR" sz="1800" b="0" i="0" dirty="0">
                <a:effectLst/>
              </a:rPr>
              <a:t>de supporter le moteur;</a:t>
            </a:r>
          </a:p>
          <a:p>
            <a:pPr marL="285750" indent="-285750" algn="just">
              <a:buFont typeface="Arial" panose="020B0604020202020204" pitchFamily="34" charset="0"/>
              <a:buChar char="•"/>
            </a:pPr>
            <a:r>
              <a:rPr lang="fr-FR" sz="1800" b="0" i="0" dirty="0">
                <a:effectLst/>
              </a:rPr>
              <a:t>de transmettre les charges au caisson de l'aile ou du fuselage;</a:t>
            </a:r>
          </a:p>
          <a:p>
            <a:pPr marL="285750" indent="-285750">
              <a:buFont typeface="Arial" panose="020B0604020202020204" pitchFamily="34" charset="0"/>
              <a:buChar char="•"/>
            </a:pPr>
            <a:r>
              <a:rPr lang="fr-FR" sz="1800" b="0" i="0" dirty="0">
                <a:effectLst/>
              </a:rPr>
              <a:t>de soutenir et acheminer les systèmes hydrauliques, électriques, air, fuel, etc.</a:t>
            </a:r>
            <a:endParaRPr lang="fr-FR" sz="1800" b="1" i="0" dirty="0">
              <a:effectLst/>
            </a:endParaRPr>
          </a:p>
          <a:p>
            <a:pPr algn="just"/>
            <a:r>
              <a:rPr lang="fr-FR" sz="1800" b="0" i="0" dirty="0">
                <a:effectLst/>
              </a:rPr>
              <a:t>Le mât-réacteur relie la voilure au réacteur. </a:t>
            </a:r>
          </a:p>
          <a:p>
            <a:r>
              <a:rPr lang="fr-FR" dirty="0">
                <a:solidFill>
                  <a:schemeClr val="tx1"/>
                </a:solidFill>
                <a:cs typeface="Arial" panose="020B0604020202020204" pitchFamily="34" charset="0"/>
              </a:rPr>
              <a:t>Le GTR est fixé au mât par deux points :</a:t>
            </a:r>
          </a:p>
          <a:p>
            <a:pPr marL="171450" indent="-171450">
              <a:buFontTx/>
              <a:buChar char="-"/>
            </a:pPr>
            <a:r>
              <a:rPr lang="fr-FR" dirty="0">
                <a:solidFill>
                  <a:schemeClr val="tx1"/>
                </a:solidFill>
                <a:cs typeface="Arial" panose="020B0604020202020204" pitchFamily="34" charset="0"/>
              </a:rPr>
              <a:t>La fixation avant assure la transmission de la poussée à l’aide d’une bride fixe et rigide boulonnée sur la partie avant du compresseur HP. </a:t>
            </a:r>
          </a:p>
          <a:p>
            <a:pPr marL="171450" indent="-171450">
              <a:buFontTx/>
              <a:buChar char="-"/>
            </a:pPr>
            <a:r>
              <a:rPr lang="fr-FR" dirty="0">
                <a:solidFill>
                  <a:schemeClr val="tx1"/>
                </a:solidFill>
                <a:cs typeface="Arial" panose="020B0604020202020204" pitchFamily="34" charset="0"/>
              </a:rPr>
              <a:t>La fixation arrière assure le maintien et la suspension du GTR à l’aide de trois bielles </a:t>
            </a:r>
          </a:p>
          <a:p>
            <a:r>
              <a:rPr lang="fr-FR" dirty="0">
                <a:solidFill>
                  <a:schemeClr val="tx1"/>
                </a:solidFill>
                <a:cs typeface="Arial" panose="020B0604020202020204" pitchFamily="34" charset="0"/>
              </a:rPr>
              <a:t>Des cloisons pare-feu supérieure et arrière (inconel, titane...) isolent le GTR de l’aile constituant un blindage mécanique et thermique.</a:t>
            </a:r>
            <a:endParaRPr lang="fr-FR" sz="1800" dirty="0"/>
          </a:p>
        </p:txBody>
      </p:sp>
      <p:pic>
        <p:nvPicPr>
          <p:cNvPr id="7" name="Picture 2" descr="Pylon réacteur">
            <a:extLst>
              <a:ext uri="{FF2B5EF4-FFF2-40B4-BE49-F238E27FC236}">
                <a16:creationId xmlns:a16="http://schemas.microsoft.com/office/drawing/2014/main" id="{A2BC6295-E21A-5E02-1332-26F3410D93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97701" y="1767154"/>
            <a:ext cx="4622800" cy="3323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443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9F3C3A2-5C99-602E-D5B2-3A2C6A448EDD}"/>
              </a:ext>
            </a:extLst>
          </p:cNvPr>
          <p:cNvSpPr txBox="1"/>
          <p:nvPr/>
        </p:nvSpPr>
        <p:spPr>
          <a:xfrm>
            <a:off x="726185" y="4160839"/>
            <a:ext cx="10739629"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fr-FR" b="0" i="0" dirty="0">
                <a:solidFill>
                  <a:srgbClr val="000000"/>
                </a:solidFill>
                <a:effectLst/>
              </a:rPr>
              <a:t>Le mât est constitué d’une structure primaire et d’une structure secondaire.</a:t>
            </a:r>
          </a:p>
          <a:p>
            <a:pPr algn="just"/>
            <a:br>
              <a:rPr lang="fr-FR" b="0" i="0" dirty="0">
                <a:solidFill>
                  <a:srgbClr val="000000"/>
                </a:solidFill>
                <a:effectLst/>
              </a:rPr>
            </a:br>
            <a:r>
              <a:rPr lang="fr-FR" b="0" i="0" dirty="0">
                <a:solidFill>
                  <a:srgbClr val="000000"/>
                </a:solidFill>
                <a:effectLst/>
              </a:rPr>
              <a:t>La structure primaire (en bleu) est considérée comme vitale pour l’avion, c’est-à-dire que sa perte peut entraîner la perte de l’avion. </a:t>
            </a:r>
          </a:p>
          <a:p>
            <a:pPr algn="just"/>
            <a:r>
              <a:rPr lang="fr-FR" b="0" i="0" dirty="0">
                <a:solidFill>
                  <a:srgbClr val="000000"/>
                </a:solidFill>
                <a:effectLst/>
              </a:rPr>
              <a:t>La structure primaire est liée à la voilure par des attaches mât sur la voilure et au moteur par des attaches mât sur le moteur.</a:t>
            </a:r>
          </a:p>
        </p:txBody>
      </p:sp>
      <p:pic>
        <p:nvPicPr>
          <p:cNvPr id="7170" name="Picture 2" descr="Pylon profil">
            <a:extLst>
              <a:ext uri="{FF2B5EF4-FFF2-40B4-BE49-F238E27FC236}">
                <a16:creationId xmlns:a16="http://schemas.microsoft.com/office/drawing/2014/main" id="{57BAA011-24F4-E872-F934-C6E2CDD3A7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8700" y="787400"/>
            <a:ext cx="9474200" cy="314311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BDE2C065-268A-99AA-B4BB-7B6BE14C96A8}"/>
              </a:ext>
            </a:extLst>
          </p:cNvPr>
          <p:cNvSpPr txBox="1"/>
          <p:nvPr/>
        </p:nvSpPr>
        <p:spPr>
          <a:xfrm>
            <a:off x="5118100" y="187748"/>
            <a:ext cx="1955800" cy="369332"/>
          </a:xfrm>
          <a:prstGeom prst="rect">
            <a:avLst/>
          </a:prstGeom>
          <a:noFill/>
        </p:spPr>
        <p:txBody>
          <a:bodyPr wrap="square">
            <a:spAutoFit/>
          </a:bodyPr>
          <a:lstStyle/>
          <a:p>
            <a:pPr algn="ctr"/>
            <a:r>
              <a:rPr lang="fr-FR" b="1" i="0" dirty="0">
                <a:effectLst/>
              </a:rPr>
              <a:t>Structure du mât</a:t>
            </a:r>
          </a:p>
        </p:txBody>
      </p:sp>
    </p:spTree>
    <p:extLst>
      <p:ext uri="{BB962C8B-B14F-4D97-AF65-F5344CB8AC3E}">
        <p14:creationId xmlns:p14="http://schemas.microsoft.com/office/powerpoint/2010/main" val="3037867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3E1DBF-931E-1ED4-A425-DA400D07F74D}"/>
              </a:ext>
            </a:extLst>
          </p:cNvPr>
          <p:cNvSpPr txBox="1"/>
          <p:nvPr/>
        </p:nvSpPr>
        <p:spPr>
          <a:xfrm>
            <a:off x="889000" y="2294192"/>
            <a:ext cx="4949803" cy="1938992"/>
          </a:xfrm>
          <a:prstGeom prst="rect">
            <a:avLst/>
          </a:prstGeom>
          <a:noFill/>
        </p:spPr>
        <p:txBody>
          <a:bodyPr wrap="square">
            <a:spAutoFit/>
          </a:bodyPr>
          <a:lstStyle/>
          <a:p>
            <a:pPr algn="just"/>
            <a:r>
              <a:rPr lang="fr-FR" sz="2000" b="1" i="0" dirty="0">
                <a:solidFill>
                  <a:srgbClr val="2966B9"/>
                </a:solidFill>
                <a:effectLst/>
              </a:rPr>
              <a:t>Détails de la structure primaire</a:t>
            </a:r>
          </a:p>
          <a:p>
            <a:pPr algn="just"/>
            <a:r>
              <a:rPr lang="fr-FR" sz="2000" b="0" i="0" dirty="0">
                <a:solidFill>
                  <a:srgbClr val="000000"/>
                </a:solidFill>
                <a:effectLst/>
              </a:rPr>
              <a:t>La structure principale comprend :</a:t>
            </a:r>
          </a:p>
          <a:p>
            <a:pPr marL="342900" indent="-342900" algn="just">
              <a:buFont typeface="Arial" panose="020B0604020202020204" pitchFamily="34" charset="0"/>
              <a:buChar char="•"/>
            </a:pPr>
            <a:r>
              <a:rPr lang="fr-FR" sz="2000" dirty="0">
                <a:solidFill>
                  <a:srgbClr val="000000"/>
                </a:solidFill>
              </a:rPr>
              <a:t>le longeron inférieur,</a:t>
            </a:r>
          </a:p>
          <a:p>
            <a:pPr marL="342900" indent="-342900" algn="just">
              <a:buFont typeface="Arial" panose="020B0604020202020204" pitchFamily="34" charset="0"/>
              <a:buChar char="•"/>
            </a:pPr>
            <a:r>
              <a:rPr lang="fr-FR" sz="2000" dirty="0">
                <a:solidFill>
                  <a:srgbClr val="000000"/>
                </a:solidFill>
              </a:rPr>
              <a:t>-les longerons supérieurs avant et arrière,</a:t>
            </a:r>
          </a:p>
          <a:p>
            <a:pPr marL="342900" indent="-342900" algn="just">
              <a:buFont typeface="Arial" panose="020B0604020202020204" pitchFamily="34" charset="0"/>
              <a:buChar char="•"/>
            </a:pPr>
            <a:r>
              <a:rPr lang="fr-FR" sz="2000" dirty="0">
                <a:solidFill>
                  <a:srgbClr val="000000"/>
                </a:solidFill>
              </a:rPr>
              <a:t>les nervures </a:t>
            </a:r>
          </a:p>
          <a:p>
            <a:pPr marL="342900" indent="-342900" algn="just">
              <a:buFont typeface="Arial" panose="020B0604020202020204" pitchFamily="34" charset="0"/>
              <a:buChar char="•"/>
            </a:pPr>
            <a:r>
              <a:rPr lang="fr-FR" sz="2000" dirty="0">
                <a:solidFill>
                  <a:srgbClr val="000000"/>
                </a:solidFill>
              </a:rPr>
              <a:t>les panneaux latéraux</a:t>
            </a:r>
            <a:endParaRPr lang="fr-FR" sz="2000" b="0" i="0" dirty="0">
              <a:solidFill>
                <a:srgbClr val="000000"/>
              </a:solidFill>
              <a:effectLst/>
            </a:endParaRPr>
          </a:p>
        </p:txBody>
      </p:sp>
      <p:pic>
        <p:nvPicPr>
          <p:cNvPr id="8194" name="Picture 2" descr="Pylon détails">
            <a:extLst>
              <a:ext uri="{FF2B5EF4-FFF2-40B4-BE49-F238E27FC236}">
                <a16:creationId xmlns:a16="http://schemas.microsoft.com/office/drawing/2014/main" id="{15D9A0BB-E949-CE26-C925-85A0F1717C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75042" y="1364378"/>
            <a:ext cx="4949803"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DFBD73FF-3A54-E06F-6663-361DF706089D}"/>
              </a:ext>
            </a:extLst>
          </p:cNvPr>
          <p:cNvSpPr txBox="1"/>
          <p:nvPr/>
        </p:nvSpPr>
        <p:spPr>
          <a:xfrm>
            <a:off x="5118100" y="187748"/>
            <a:ext cx="1955800" cy="369332"/>
          </a:xfrm>
          <a:prstGeom prst="rect">
            <a:avLst/>
          </a:prstGeom>
          <a:noFill/>
        </p:spPr>
        <p:txBody>
          <a:bodyPr wrap="square">
            <a:spAutoFit/>
          </a:bodyPr>
          <a:lstStyle/>
          <a:p>
            <a:pPr algn="ctr"/>
            <a:r>
              <a:rPr lang="fr-FR" b="1" i="0" dirty="0">
                <a:effectLst/>
              </a:rPr>
              <a:t>Structure du mât</a:t>
            </a:r>
          </a:p>
        </p:txBody>
      </p:sp>
    </p:spTree>
    <p:extLst>
      <p:ext uri="{BB962C8B-B14F-4D97-AF65-F5344CB8AC3E}">
        <p14:creationId xmlns:p14="http://schemas.microsoft.com/office/powerpoint/2010/main" val="35541101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DB95C37-6164-F934-4105-4E1CEB5B3BCD}"/>
              </a:ext>
            </a:extLst>
          </p:cNvPr>
          <p:cNvSpPr txBox="1"/>
          <p:nvPr/>
        </p:nvSpPr>
        <p:spPr>
          <a:xfrm>
            <a:off x="318655" y="1098362"/>
            <a:ext cx="6716129" cy="466127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gn="just">
              <a:lnSpc>
                <a:spcPct val="150000"/>
              </a:lnSpc>
              <a:buFont typeface="Arial" panose="020B0604020202020204" pitchFamily="34" charset="0"/>
              <a:buChar char="•"/>
            </a:pPr>
            <a:r>
              <a:rPr lang="fr-FR" sz="2000" b="0" i="0" dirty="0">
                <a:solidFill>
                  <a:srgbClr val="000000"/>
                </a:solidFill>
                <a:effectLst/>
              </a:rPr>
              <a:t>Les attaches du mât sur la voilure et du mât sur le moteur des avions de type Airbus ont la particularité d’assurer une mise en position isostatique entre ces ensembles.</a:t>
            </a:r>
          </a:p>
          <a:p>
            <a:pPr marL="342900" indent="-342900" algn="just">
              <a:lnSpc>
                <a:spcPct val="150000"/>
              </a:lnSpc>
              <a:buFont typeface="Arial" panose="020B0604020202020204" pitchFamily="34" charset="0"/>
              <a:buChar char="•"/>
            </a:pPr>
            <a:r>
              <a:rPr lang="fr-FR" sz="2000" b="0" i="0" dirty="0">
                <a:solidFill>
                  <a:srgbClr val="000000"/>
                </a:solidFill>
                <a:effectLst/>
              </a:rPr>
              <a:t>Ceci permet de :</a:t>
            </a:r>
          </a:p>
          <a:p>
            <a:pPr algn="just">
              <a:lnSpc>
                <a:spcPct val="150000"/>
              </a:lnSpc>
            </a:pPr>
            <a:r>
              <a:rPr lang="fr-FR" sz="2000" b="0" i="0" dirty="0">
                <a:solidFill>
                  <a:srgbClr val="000000"/>
                </a:solidFill>
                <a:effectLst/>
              </a:rPr>
              <a:t>- connaître précisément les niveaux d’efforts que transmet chaque pièce du système d’attache,</a:t>
            </a:r>
          </a:p>
          <a:p>
            <a:pPr algn="just">
              <a:lnSpc>
                <a:spcPct val="150000"/>
              </a:lnSpc>
            </a:pPr>
            <a:r>
              <a:rPr lang="fr-FR" sz="2000" b="0" i="0" dirty="0">
                <a:solidFill>
                  <a:srgbClr val="000000"/>
                </a:solidFill>
                <a:effectLst/>
              </a:rPr>
              <a:t>- ne pas créer de contrainte en cas de déformations relatives entre le moteur et le mât (variations de températures importantes, matériaux différents et rigidités différentes),</a:t>
            </a:r>
            <a:br>
              <a:rPr lang="fr-FR" sz="2000" b="0" i="0" dirty="0">
                <a:solidFill>
                  <a:srgbClr val="000000"/>
                </a:solidFill>
                <a:effectLst/>
              </a:rPr>
            </a:br>
            <a:r>
              <a:rPr lang="fr-FR" sz="2000" b="0" i="0" dirty="0">
                <a:solidFill>
                  <a:srgbClr val="000000"/>
                </a:solidFill>
                <a:effectLst/>
              </a:rPr>
              <a:t>- faciliter le montage et le démontage du mât ou du moteur.</a:t>
            </a:r>
          </a:p>
        </p:txBody>
      </p:sp>
      <p:pic>
        <p:nvPicPr>
          <p:cNvPr id="9218" name="Picture 2" descr="Pylon photo attaches">
            <a:extLst>
              <a:ext uri="{FF2B5EF4-FFF2-40B4-BE49-F238E27FC236}">
                <a16:creationId xmlns:a16="http://schemas.microsoft.com/office/drawing/2014/main" id="{E8AE5DB7-C140-9A36-3D41-261E3FFE65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75520" y="1427018"/>
            <a:ext cx="5872766" cy="336071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1E4E641F-ECF4-0FEA-B066-5E7B63779F91}"/>
              </a:ext>
            </a:extLst>
          </p:cNvPr>
          <p:cNvSpPr txBox="1"/>
          <p:nvPr/>
        </p:nvSpPr>
        <p:spPr>
          <a:xfrm>
            <a:off x="4694661" y="386834"/>
            <a:ext cx="2340123" cy="369332"/>
          </a:xfrm>
          <a:prstGeom prst="rect">
            <a:avLst/>
          </a:prstGeom>
          <a:noFill/>
        </p:spPr>
        <p:txBody>
          <a:bodyPr wrap="square">
            <a:spAutoFit/>
          </a:bodyPr>
          <a:lstStyle/>
          <a:p>
            <a:pPr algn="ctr"/>
            <a:r>
              <a:rPr lang="fr-FR" b="1" i="0" dirty="0">
                <a:solidFill>
                  <a:srgbClr val="2966B9"/>
                </a:solidFill>
                <a:effectLst/>
              </a:rPr>
              <a:t>Points d'attache</a:t>
            </a:r>
          </a:p>
        </p:txBody>
      </p:sp>
    </p:spTree>
    <p:extLst>
      <p:ext uri="{BB962C8B-B14F-4D97-AF65-F5344CB8AC3E}">
        <p14:creationId xmlns:p14="http://schemas.microsoft.com/office/powerpoint/2010/main" val="23113984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08929" y="252781"/>
            <a:ext cx="2309446" cy="813044"/>
          </a:xfrm>
        </p:spPr>
        <p:txBody>
          <a:bodyPr>
            <a:normAutofit/>
          </a:bodyPr>
          <a:lstStyle/>
          <a:p>
            <a:r>
              <a:rPr lang="fr-FR" sz="2400" b="1" i="1" dirty="0"/>
              <a:t>Fixation des GTP</a:t>
            </a:r>
            <a:endParaRPr lang="fr-FR" sz="2400" dirty="0"/>
          </a:p>
        </p:txBody>
      </p:sp>
      <p:sp>
        <p:nvSpPr>
          <p:cNvPr id="7" name="Rectangle 6"/>
          <p:cNvSpPr/>
          <p:nvPr/>
        </p:nvSpPr>
        <p:spPr>
          <a:xfrm>
            <a:off x="207818" y="1065825"/>
            <a:ext cx="6910557" cy="545085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fr-FR" dirty="0">
                <a:cs typeface="Arial" panose="020B0604020202020204" pitchFamily="34" charset="0"/>
              </a:rPr>
              <a:t>Exemple : ATR 42</a:t>
            </a:r>
          </a:p>
          <a:p>
            <a:pPr marL="285750" lvl="0" indent="-285750" algn="just">
              <a:lnSpc>
                <a:spcPct val="150000"/>
              </a:lnSpc>
              <a:buFont typeface="Arial" panose="020B0604020202020204" pitchFamily="34" charset="0"/>
              <a:buChar char="•"/>
            </a:pPr>
            <a:r>
              <a:rPr lang="fr-FR" dirty="0">
                <a:cs typeface="Arial" panose="020B0604020202020204" pitchFamily="34" charset="0"/>
              </a:rPr>
              <a:t>Les groupes turbopropulseurs sont généralement fixés sur l’aile à l’aide d’un châssis tubulaire appelé « bâti moteur ».</a:t>
            </a:r>
          </a:p>
          <a:p>
            <a:pPr marL="285750" lvl="0" indent="-285750" algn="just">
              <a:lnSpc>
                <a:spcPct val="150000"/>
              </a:lnSpc>
              <a:buFont typeface="Arial" panose="020B0604020202020204" pitchFamily="34" charset="0"/>
              <a:buChar char="•"/>
            </a:pPr>
            <a:r>
              <a:rPr lang="fr-FR" dirty="0">
                <a:cs typeface="Arial" panose="020B0604020202020204" pitchFamily="34" charset="0"/>
              </a:rPr>
              <a:t>Ce châssis est fixé directement de façon rigide sur le longeron avant et les nervures fortes, par des chapes et des boulons.</a:t>
            </a:r>
          </a:p>
          <a:p>
            <a:pPr marL="285750" lvl="0" indent="-285750" algn="just">
              <a:lnSpc>
                <a:spcPct val="150000"/>
              </a:lnSpc>
              <a:buFont typeface="Arial" panose="020B0604020202020204" pitchFamily="34" charset="0"/>
              <a:buChar char="•"/>
            </a:pPr>
            <a:r>
              <a:rPr lang="fr-FR" dirty="0">
                <a:cs typeface="Arial" panose="020B0604020202020204" pitchFamily="34" charset="0"/>
              </a:rPr>
              <a:t>Il est réalisé en tubes (titane ou acier soudés et, porte à l’avant et à l’arrière plusieurs points de fixations qui assurent la transmission de la traction hélice, ainsi que son couple et le poids du moteur</a:t>
            </a:r>
          </a:p>
          <a:p>
            <a:pPr marL="285750" indent="-285750" algn="just">
              <a:lnSpc>
                <a:spcPct val="150000"/>
              </a:lnSpc>
              <a:buFont typeface="Arial" panose="020B0604020202020204" pitchFamily="34" charset="0"/>
              <a:buChar char="•"/>
            </a:pPr>
            <a:r>
              <a:rPr lang="fr-FR" dirty="0">
                <a:cs typeface="Arial" panose="020B0604020202020204" pitchFamily="34" charset="0"/>
              </a:rPr>
              <a:t>Tous ces points sont équipés d’amortisseurs (</a:t>
            </a:r>
            <a:r>
              <a:rPr lang="fr-FR" dirty="0" err="1">
                <a:cs typeface="Arial" panose="020B0604020202020204" pitchFamily="34" charset="0"/>
              </a:rPr>
              <a:t>silent</a:t>
            </a:r>
            <a:r>
              <a:rPr lang="fr-FR" dirty="0">
                <a:cs typeface="Arial" panose="020B0604020202020204" pitchFamily="34" charset="0"/>
              </a:rPr>
              <a:t> bloc) qui absorbent une importante partie des vibrations moteur évitant ainsi leur transmission dans l’aile.</a:t>
            </a:r>
          </a:p>
          <a:p>
            <a:pPr marL="285750" indent="-285750" algn="just">
              <a:lnSpc>
                <a:spcPct val="150000"/>
              </a:lnSpc>
              <a:buFont typeface="Arial" panose="020B0604020202020204" pitchFamily="34" charset="0"/>
              <a:buChar char="•"/>
            </a:pPr>
            <a:r>
              <a:rPr lang="fr-FR" dirty="0">
                <a:cs typeface="Arial" panose="020B0604020202020204" pitchFamily="34" charset="0"/>
              </a:rPr>
              <a:t>Une cloison pare-feu (acier inox, inconel...) supérieure et arrière isole le moteur de la cellule.</a:t>
            </a:r>
          </a:p>
        </p:txBody>
      </p:sp>
      <p:pic>
        <p:nvPicPr>
          <p:cNvPr id="8" name="Picture 6">
            <a:extLst>
              <a:ext uri="{FF2B5EF4-FFF2-40B4-BE49-F238E27FC236}">
                <a16:creationId xmlns:a16="http://schemas.microsoft.com/office/drawing/2014/main" id="{93474D13-0FD2-445A-0F4A-E9775F5A22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7414" y="0"/>
            <a:ext cx="3974586" cy="241766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627686C7-923D-97AB-3376-DB847A9107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7414" y="4336473"/>
            <a:ext cx="3974586" cy="2521527"/>
          </a:xfrm>
          <a:prstGeom prst="rect">
            <a:avLst/>
          </a:prstGeom>
        </p:spPr>
      </p:pic>
      <p:pic>
        <p:nvPicPr>
          <p:cNvPr id="11" name="Image 10">
            <a:extLst>
              <a:ext uri="{FF2B5EF4-FFF2-40B4-BE49-F238E27FC236}">
                <a16:creationId xmlns:a16="http://schemas.microsoft.com/office/drawing/2014/main" id="{2D0FFC0C-BBC6-4BD6-D9A4-903880AE5CD4}"/>
              </a:ext>
            </a:extLst>
          </p:cNvPr>
          <p:cNvPicPr/>
          <p:nvPr/>
        </p:nvPicPr>
        <p:blipFill rotWithShape="1">
          <a:blip r:embed="rId5" cstate="print">
            <a:extLst>
              <a:ext uri="{28A0092B-C50C-407E-A947-70E740481C1C}">
                <a14:useLocalDpi xmlns:a14="http://schemas.microsoft.com/office/drawing/2010/main" val="0"/>
              </a:ext>
            </a:extLst>
          </a:blip>
          <a:srcRect r="7270" b="51173"/>
          <a:stretch/>
        </p:blipFill>
        <p:spPr bwMode="auto">
          <a:xfrm>
            <a:off x="8217414" y="2417666"/>
            <a:ext cx="3974586" cy="1918807"/>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659478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Fixation des commandes de vol et des atterrisseurs.</a:t>
            </a:r>
            <a:br>
              <a:rPr lang="fr-FR" b="1" dirty="0"/>
            </a:br>
            <a:endParaRPr lang="fr-FR" dirty="0"/>
          </a:p>
        </p:txBody>
      </p:sp>
      <p:pic>
        <p:nvPicPr>
          <p:cNvPr id="4" name="Espace réservé du contenu 3"/>
          <p:cNvPicPr>
            <a:picLocks noGrp="1" noChangeAspect="1"/>
          </p:cNvPicPr>
          <p:nvPr>
            <p:ph idx="1"/>
          </p:nvPr>
        </p:nvPicPr>
        <p:blipFill>
          <a:blip r:embed="rId3"/>
          <a:stretch>
            <a:fillRect/>
          </a:stretch>
        </p:blipFill>
        <p:spPr>
          <a:xfrm>
            <a:off x="838200" y="1495975"/>
            <a:ext cx="5556738" cy="3304626"/>
          </a:xfrm>
          <a:prstGeom prst="rect">
            <a:avLst/>
          </a:prstGeom>
        </p:spPr>
        <p:style>
          <a:lnRef idx="2">
            <a:schemeClr val="dk1"/>
          </a:lnRef>
          <a:fillRef idx="1">
            <a:schemeClr val="lt1"/>
          </a:fillRef>
          <a:effectRef idx="0">
            <a:schemeClr val="dk1"/>
          </a:effectRef>
          <a:fontRef idx="minor">
            <a:schemeClr val="dk1"/>
          </a:fontRef>
        </p:style>
      </p:pic>
      <p:pic>
        <p:nvPicPr>
          <p:cNvPr id="5" name="Imag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1495975"/>
            <a:ext cx="4419600" cy="330462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797169" y="5123766"/>
            <a:ext cx="5322277"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fr-FR" dirty="0"/>
              <a:t>Toutes les commandes de vol, primaires ou secondaires sont fixées sur les éléments forts de l'aile, longerons avant, arrière, nervures fortes.</a:t>
            </a:r>
          </a:p>
        </p:txBody>
      </p:sp>
      <p:sp>
        <p:nvSpPr>
          <p:cNvPr id="7" name="Rectangle 6"/>
          <p:cNvSpPr/>
          <p:nvPr/>
        </p:nvSpPr>
        <p:spPr>
          <a:xfrm>
            <a:off x="6934200" y="5123766"/>
            <a:ext cx="4448909"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fr-FR" dirty="0"/>
              <a:t>Pour la fixation des atterrisseurs</a:t>
            </a:r>
          </a:p>
          <a:p>
            <a:pPr algn="just"/>
            <a:r>
              <a:rPr lang="fr-FR" dirty="0"/>
              <a:t>La reprise d’efforts s’effectue sur les longerons avant ou arrière et sur des nervures fortes. Exemple : A300.</a:t>
            </a:r>
          </a:p>
        </p:txBody>
      </p:sp>
    </p:spTree>
    <p:extLst>
      <p:ext uri="{BB962C8B-B14F-4D97-AF65-F5344CB8AC3E}">
        <p14:creationId xmlns:p14="http://schemas.microsoft.com/office/powerpoint/2010/main" val="1616823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9909449A-2DE6-4708-0B22-A4EAD5E77642}"/>
              </a:ext>
            </a:extLst>
          </p:cNvPr>
          <p:cNvSpPr txBox="1"/>
          <p:nvPr/>
        </p:nvSpPr>
        <p:spPr>
          <a:xfrm>
            <a:off x="730898" y="1171154"/>
            <a:ext cx="10730203" cy="470898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fr-FR" sz="2000" b="1" i="0" u="none" strike="noStrike" spc="-50" dirty="0">
                <a:solidFill>
                  <a:srgbClr val="000000"/>
                </a:solidFill>
                <a:effectLst/>
                <a:ea typeface="DejaVu Sans" panose="020B0603030804020204" pitchFamily="34" charset="0"/>
                <a:cs typeface="Times New Roman" panose="02020603050405020304" pitchFamily="18" charset="0"/>
              </a:rPr>
              <a:t>a </a:t>
            </a:r>
            <a:r>
              <a:rPr lang="fr-FR" sz="2000" dirty="0">
                <a:solidFill>
                  <a:srgbClr val="000000"/>
                </a:solidFill>
                <a:effectLst/>
                <a:ea typeface="DejaVu Sans" panose="020B0603030804020204" pitchFamily="34" charset="0"/>
                <a:cs typeface="Calibri" panose="020F0502020204030204" pitchFamily="34" charset="0"/>
              </a:rPr>
              <a:t>- </a:t>
            </a:r>
            <a:r>
              <a:rPr lang="fr-FR" sz="2000" b="1" i="0" u="none" strike="noStrike" spc="-50" dirty="0">
                <a:solidFill>
                  <a:srgbClr val="000000"/>
                </a:solidFill>
                <a:effectLst/>
                <a:ea typeface="DejaVu Sans" panose="020B0603030804020204" pitchFamily="34" charset="0"/>
                <a:cs typeface="Times New Roman" panose="02020603050405020304" pitchFamily="18" charset="0"/>
              </a:rPr>
              <a:t>Masse Maximale Structure au Décollage (M.M.S.D.)</a:t>
            </a:r>
            <a:endParaRPr lang="fr-FR" sz="2000" dirty="0">
              <a:solidFill>
                <a:srgbClr val="000000"/>
              </a:solidFill>
              <a:effectLst/>
              <a:ea typeface="DejaVu Sans" panose="020B0603030804020204" pitchFamily="34" charset="0"/>
              <a:cs typeface="Calibri" panose="020F0502020204030204" pitchFamily="34" charset="0"/>
            </a:endParaRPr>
          </a:p>
          <a:p>
            <a:pPr algn="just"/>
            <a:r>
              <a:rPr lang="fr-FR" sz="2000" b="0" i="0" u="none" strike="noStrike" spc="0" dirty="0">
                <a:solidFill>
                  <a:srgbClr val="000000"/>
                </a:solidFill>
                <a:effectLst/>
                <a:ea typeface="DejaVu Sans" panose="020B0603030804020204" pitchFamily="34" charset="0"/>
                <a:cs typeface="Times New Roman" panose="02020603050405020304" pitchFamily="18" charset="0"/>
              </a:rPr>
              <a:t>Pour des raisons structurales (résistance des trains d’atterrissage ...), la masse au décollage ne doit pas dépasser une valeur maximum, cette masse étant considérée au moment du lâcher des freins en bout de piste,</a:t>
            </a:r>
          </a:p>
          <a:p>
            <a:pPr algn="just"/>
            <a:endParaRPr lang="fr-FR" sz="2000" dirty="0">
              <a:solidFill>
                <a:srgbClr val="000000"/>
              </a:solidFill>
              <a:effectLst/>
              <a:ea typeface="DejaVu Sans" panose="020B0603030804020204" pitchFamily="34" charset="0"/>
              <a:cs typeface="Calibri" panose="020F0502020204030204" pitchFamily="34" charset="0"/>
            </a:endParaRPr>
          </a:p>
          <a:p>
            <a:pPr algn="just"/>
            <a:r>
              <a:rPr lang="fr-FR" sz="2000" b="1" i="0" u="none" strike="noStrike" spc="-50" dirty="0">
                <a:solidFill>
                  <a:srgbClr val="000000"/>
                </a:solidFill>
                <a:effectLst/>
                <a:ea typeface="DejaVu Sans" panose="020B0603030804020204" pitchFamily="34" charset="0"/>
                <a:cs typeface="Times New Roman" panose="02020603050405020304" pitchFamily="18" charset="0"/>
              </a:rPr>
              <a:t>b </a:t>
            </a:r>
            <a:r>
              <a:rPr lang="fr-FR" sz="2000" dirty="0">
                <a:solidFill>
                  <a:srgbClr val="000000"/>
                </a:solidFill>
                <a:effectLst/>
                <a:ea typeface="DejaVu Sans" panose="020B0603030804020204" pitchFamily="34" charset="0"/>
                <a:cs typeface="Calibri" panose="020F0502020204030204" pitchFamily="34" charset="0"/>
              </a:rPr>
              <a:t>- </a:t>
            </a:r>
            <a:r>
              <a:rPr lang="fr-FR" sz="2000" b="1" i="0" u="none" strike="noStrike" spc="-50" dirty="0">
                <a:solidFill>
                  <a:srgbClr val="000000"/>
                </a:solidFill>
                <a:effectLst/>
                <a:ea typeface="DejaVu Sans" panose="020B0603030804020204" pitchFamily="34" charset="0"/>
                <a:cs typeface="Times New Roman" panose="02020603050405020304" pitchFamily="18" charset="0"/>
              </a:rPr>
              <a:t>Masse Maximale Structure à </a:t>
            </a:r>
            <a:r>
              <a:rPr lang="fr-FR" sz="2000" b="1" spc="-50" dirty="0">
                <a:solidFill>
                  <a:srgbClr val="000000"/>
                </a:solidFill>
                <a:ea typeface="DejaVu Sans" panose="020B0603030804020204" pitchFamily="34" charset="0"/>
                <a:cs typeface="Times New Roman" panose="02020603050405020304" pitchFamily="18" charset="0"/>
              </a:rPr>
              <a:t>l’</a:t>
            </a:r>
            <a:r>
              <a:rPr lang="fr-FR" sz="2000" b="1" i="0" u="none" strike="noStrike" spc="-50" dirty="0">
                <a:solidFill>
                  <a:srgbClr val="000000"/>
                </a:solidFill>
                <a:effectLst/>
                <a:ea typeface="DejaVu Sans" panose="020B0603030804020204" pitchFamily="34" charset="0"/>
                <a:cs typeface="Times New Roman" panose="02020603050405020304" pitchFamily="18" charset="0"/>
              </a:rPr>
              <a:t>Atterrissage (M.M.S.A.)</a:t>
            </a:r>
            <a:endParaRPr lang="fr-FR" sz="2000" dirty="0">
              <a:solidFill>
                <a:srgbClr val="000000"/>
              </a:solidFill>
              <a:effectLst/>
              <a:ea typeface="DejaVu Sans" panose="020B0603030804020204" pitchFamily="34" charset="0"/>
              <a:cs typeface="Calibri" panose="020F0502020204030204" pitchFamily="34" charset="0"/>
            </a:endParaRPr>
          </a:p>
          <a:p>
            <a:pPr algn="just"/>
            <a:r>
              <a:rPr lang="fr-FR" sz="2000" b="0" i="0" u="none" strike="noStrike" spc="0" dirty="0">
                <a:solidFill>
                  <a:srgbClr val="000000"/>
                </a:solidFill>
                <a:effectLst/>
                <a:ea typeface="DejaVu Sans" panose="020B0603030804020204" pitchFamily="34" charset="0"/>
                <a:cs typeface="Times New Roman" panose="02020603050405020304" pitchFamily="18" charset="0"/>
              </a:rPr>
              <a:t>Pour établir cette limitation, il faut </a:t>
            </a:r>
            <a:r>
              <a:rPr lang="fr-FR" sz="2000" dirty="0">
                <a:solidFill>
                  <a:srgbClr val="000000"/>
                </a:solidFill>
                <a:effectLst/>
                <a:ea typeface="DejaVu Sans" panose="020B0603030804020204" pitchFamily="34" charset="0"/>
                <a:cs typeface="Calibri" panose="020F0502020204030204" pitchFamily="34" charset="0"/>
              </a:rPr>
              <a:t>tenir </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compte de la vitesse verticale de descente, fixée par les règlements (600 </a:t>
            </a:r>
            <a:r>
              <a:rPr lang="fr-FR" sz="2000" b="0" i="0" u="none" strike="noStrike" spc="0" dirty="0" err="1">
                <a:solidFill>
                  <a:srgbClr val="000000"/>
                </a:solidFill>
                <a:effectLst/>
                <a:ea typeface="DejaVu Sans" panose="020B0603030804020204" pitchFamily="34" charset="0"/>
                <a:cs typeface="Times New Roman" panose="02020603050405020304" pitchFamily="18" charset="0"/>
              </a:rPr>
              <a:t>ft</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/mn), lors de l’impact de l’avion sur le sol, La brusque décélération de l’avion donne naissance </a:t>
            </a:r>
            <a:r>
              <a:rPr lang="fr-FR" sz="2000" dirty="0">
                <a:solidFill>
                  <a:srgbClr val="000000"/>
                </a:solidFill>
                <a:effectLst/>
                <a:ea typeface="DejaVu Sans" panose="020B0603030804020204" pitchFamily="34" charset="0"/>
                <a:cs typeface="Calibri" panose="020F0502020204030204" pitchFamily="34" charset="0"/>
              </a:rPr>
              <a:t>à </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des forces d’inertie qui obligent l’avionneur à limiter la masse de l’avion </a:t>
            </a:r>
            <a:r>
              <a:rPr lang="fr-FR" sz="2000" dirty="0">
                <a:solidFill>
                  <a:srgbClr val="000000"/>
                </a:solidFill>
                <a:effectLst/>
                <a:ea typeface="DejaVu Sans" panose="020B0603030804020204" pitchFamily="34" charset="0"/>
                <a:cs typeface="Calibri" panose="020F0502020204030204" pitchFamily="34" charset="0"/>
              </a:rPr>
              <a:t>à </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l’atterrissage.</a:t>
            </a:r>
          </a:p>
          <a:p>
            <a:pPr algn="just"/>
            <a:endParaRPr lang="fr-FR" sz="2000" dirty="0">
              <a:solidFill>
                <a:srgbClr val="000000"/>
              </a:solidFill>
              <a:effectLst/>
              <a:ea typeface="DejaVu Sans" panose="020B0603030804020204" pitchFamily="34" charset="0"/>
              <a:cs typeface="Calibri" panose="020F0502020204030204" pitchFamily="34" charset="0"/>
            </a:endParaRPr>
          </a:p>
          <a:p>
            <a:pPr algn="just"/>
            <a:r>
              <a:rPr lang="fr-FR" sz="2000" b="1" spc="-50" dirty="0">
                <a:solidFill>
                  <a:srgbClr val="000000"/>
                </a:solidFill>
                <a:ea typeface="DejaVu Sans" panose="020B0603030804020204" pitchFamily="34" charset="0"/>
                <a:cs typeface="Times New Roman" panose="02020603050405020304" pitchFamily="18" charset="0"/>
              </a:rPr>
              <a:t>c  Masse Maximale Structure sans Carburant (M.M</a:t>
            </a:r>
            <a:r>
              <a:rPr lang="fr-FR" sz="2000" spc="-50" dirty="0">
                <a:solidFill>
                  <a:srgbClr val="000000"/>
                </a:solidFill>
                <a:ea typeface="DejaVu Sans" panose="020B0603030804020204" pitchFamily="34" charset="0"/>
                <a:cs typeface="Times New Roman" panose="02020603050405020304" pitchFamily="18" charset="0"/>
              </a:rPr>
              <a:t>.S.C.) </a:t>
            </a:r>
            <a:r>
              <a:rPr lang="fr-FR" sz="2000" dirty="0">
                <a:solidFill>
                  <a:srgbClr val="000000"/>
                </a:solidFill>
                <a:effectLst/>
                <a:ea typeface="DejaVu Sans" panose="020B0603030804020204" pitchFamily="34" charset="0"/>
                <a:cs typeface="Calibri" panose="020F0502020204030204" pitchFamily="34" charset="0"/>
              </a:rPr>
              <a:t> </a:t>
            </a:r>
          </a:p>
          <a:p>
            <a:pPr algn="just"/>
            <a:r>
              <a:rPr lang="fr-FR" sz="2000" dirty="0">
                <a:solidFill>
                  <a:srgbClr val="000000"/>
                </a:solidFill>
                <a:effectLst/>
                <a:ea typeface="DejaVu Sans" panose="020B0603030804020204" pitchFamily="34" charset="0"/>
                <a:cs typeface="Calibri" panose="020F0502020204030204" pitchFamily="34" charset="0"/>
              </a:rPr>
              <a:t>Maxi Zéro Fuel </a:t>
            </a:r>
            <a:r>
              <a:rPr lang="fr-FR" sz="2000" dirty="0" err="1">
                <a:solidFill>
                  <a:srgbClr val="000000"/>
                </a:solidFill>
                <a:effectLst/>
                <a:ea typeface="DejaVu Sans" panose="020B0603030804020204" pitchFamily="34" charset="0"/>
                <a:cs typeface="Calibri" panose="020F0502020204030204" pitchFamily="34" charset="0"/>
              </a:rPr>
              <a:t>Weight</a:t>
            </a:r>
            <a:r>
              <a:rPr lang="fr-FR" sz="2000" dirty="0">
                <a:solidFill>
                  <a:srgbClr val="000000"/>
                </a:solidFill>
                <a:effectLst/>
                <a:ea typeface="DejaVu Sans" panose="020B0603030804020204" pitchFamily="34" charset="0"/>
                <a:cs typeface="Calibri" panose="020F0502020204030204" pitchFamily="34" charset="0"/>
              </a:rPr>
              <a:t> (M.Z.F.W.)</a:t>
            </a:r>
          </a:p>
          <a:p>
            <a:pPr algn="just"/>
            <a:r>
              <a:rPr lang="fr-FR" sz="2000" b="0" i="0" u="none" strike="noStrike" spc="0" dirty="0">
                <a:solidFill>
                  <a:srgbClr val="000000"/>
                </a:solidFill>
                <a:effectLst/>
                <a:ea typeface="DejaVu Sans" panose="020B0603030804020204" pitchFamily="34" charset="0"/>
                <a:cs typeface="Times New Roman" panose="02020603050405020304" pitchFamily="18" charset="0"/>
              </a:rPr>
              <a:t>Cette limitation résulte de l’étude en </a:t>
            </a:r>
            <a:r>
              <a:rPr lang="fr-FR" sz="2000" dirty="0">
                <a:solidFill>
                  <a:srgbClr val="000000"/>
                </a:solidFill>
                <a:effectLst/>
                <a:ea typeface="DejaVu Sans" panose="020B0603030804020204" pitchFamily="34" charset="0"/>
                <a:cs typeface="Calibri" panose="020F0502020204030204" pitchFamily="34" charset="0"/>
              </a:rPr>
              <a:t>vol </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du moment de </a:t>
            </a:r>
            <a:r>
              <a:rPr lang="fr-FR" sz="2000" b="0" i="0" u="none" strike="noStrike" dirty="0">
                <a:solidFill>
                  <a:srgbClr val="000000"/>
                </a:solidFill>
                <a:effectLst/>
                <a:ea typeface="DejaVu Sans" panose="020B0603030804020204" pitchFamily="34" charset="0"/>
                <a:cs typeface="Times New Roman" panose="02020603050405020304" pitchFamily="18" charset="0"/>
              </a:rPr>
              <a:t>flexion maximum de l’aile à son </a:t>
            </a:r>
            <a:r>
              <a:rPr lang="fr-FR" sz="2000" dirty="0">
                <a:solidFill>
                  <a:srgbClr val="000000"/>
                </a:solidFill>
                <a:effectLst/>
                <a:ea typeface="DejaVu Sans" panose="020B0603030804020204" pitchFamily="34" charset="0"/>
                <a:cs typeface="Calibri" panose="020F0502020204030204" pitchFamily="34" charset="0"/>
              </a:rPr>
              <a:t>emplanture.</a:t>
            </a:r>
          </a:p>
          <a:p>
            <a:pPr algn="just"/>
            <a:r>
              <a:rPr lang="fr-FR" sz="2000" dirty="0">
                <a:solidFill>
                  <a:srgbClr val="000000"/>
                </a:solidFill>
                <a:effectLst/>
                <a:ea typeface="DejaVu Sans" panose="020B0603030804020204" pitchFamily="34" charset="0"/>
                <a:cs typeface="Calibri" panose="020F0502020204030204" pitchFamily="34" charset="0"/>
              </a:rPr>
              <a:t> </a:t>
            </a:r>
          </a:p>
          <a:p>
            <a:pPr algn="just"/>
            <a:r>
              <a:rPr lang="fr-FR" sz="2000" b="0" i="0" u="none" strike="noStrike" spc="0" dirty="0">
                <a:solidFill>
                  <a:srgbClr val="000000"/>
                </a:solidFill>
                <a:effectLst/>
                <a:ea typeface="DejaVu Sans" panose="020B0603030804020204" pitchFamily="34" charset="0"/>
                <a:cs typeface="Times New Roman" panose="02020603050405020304" pitchFamily="18" charset="0"/>
              </a:rPr>
              <a:t>Pour déterminer le domaine de vol d’un avion, il faut préciser le facteur de charge (n).</a:t>
            </a:r>
            <a:endParaRPr lang="fr-FR" sz="2000" dirty="0">
              <a:solidFill>
                <a:srgbClr val="000000"/>
              </a:solidFill>
              <a:effectLst/>
              <a:ea typeface="DejaVu Sans" panose="020B060303080402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0FFF0A03-08E9-8AAA-4898-975528786D7A}"/>
              </a:ext>
            </a:extLst>
          </p:cNvPr>
          <p:cNvSpPr txBox="1"/>
          <p:nvPr/>
        </p:nvSpPr>
        <p:spPr>
          <a:xfrm>
            <a:off x="4645461" y="272534"/>
            <a:ext cx="2901075" cy="369332"/>
          </a:xfrm>
          <a:prstGeom prst="rect">
            <a:avLst/>
          </a:prstGeom>
          <a:noFill/>
        </p:spPr>
        <p:txBody>
          <a:bodyPr wrap="square">
            <a:spAutoFit/>
          </a:bodyPr>
          <a:lstStyle/>
          <a:p>
            <a:pPr algn="ctr"/>
            <a:r>
              <a:rPr lang="fr-FR" sz="1800" b="1" i="0" u="none" strike="noStrike" spc="0" dirty="0">
                <a:solidFill>
                  <a:srgbClr val="000000"/>
                </a:solidFill>
                <a:effectLst/>
                <a:ea typeface="DejaVu Sans" panose="020B0603030804020204" pitchFamily="34" charset="0"/>
                <a:cs typeface="Arial" panose="020B0604020202020204" pitchFamily="34" charset="0"/>
              </a:rPr>
              <a:t>Masses limites</a:t>
            </a:r>
            <a:endParaRPr lang="fr-FR" sz="1800" dirty="0">
              <a:solidFill>
                <a:srgbClr val="000000"/>
              </a:solidFill>
              <a:effectLst/>
              <a:ea typeface="DejaVu Sans" panose="020B0603030804020204" pitchFamily="34" charset="0"/>
              <a:cs typeface="Calibri" panose="020F0502020204030204" pitchFamily="34" charset="0"/>
            </a:endParaRPr>
          </a:p>
        </p:txBody>
      </p:sp>
    </p:spTree>
    <p:extLst>
      <p:ext uri="{BB962C8B-B14F-4D97-AF65-F5344CB8AC3E}">
        <p14:creationId xmlns:p14="http://schemas.microsoft.com/office/powerpoint/2010/main" val="19093515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4985" y="417879"/>
            <a:ext cx="8042030" cy="777875"/>
          </a:xfrm>
        </p:spPr>
        <p:txBody>
          <a:bodyPr>
            <a:normAutofit/>
          </a:bodyPr>
          <a:lstStyle/>
          <a:p>
            <a:r>
              <a:rPr lang="fr-FR" sz="2400" b="1" dirty="0">
                <a:latin typeface="Arial" panose="020B0604020202020204" pitchFamily="34" charset="0"/>
                <a:cs typeface="Arial" panose="020B0604020202020204" pitchFamily="34" charset="0"/>
              </a:rPr>
              <a:t>Fixation des commandes de vol et des atterrisseurs</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899138" y="1825625"/>
            <a:ext cx="8757139" cy="435133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8166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37692" y="246185"/>
            <a:ext cx="7684477" cy="582857"/>
          </a:xfrm>
        </p:spPr>
        <p:txBody>
          <a:bodyPr>
            <a:noAutofit/>
          </a:bodyPr>
          <a:lstStyle/>
          <a:p>
            <a:pPr algn="ctr"/>
            <a:r>
              <a:rPr lang="fr-FR" sz="2400" b="1" dirty="0">
                <a:latin typeface="Arial" panose="020B0604020202020204" pitchFamily="34" charset="0"/>
                <a:cs typeface="Arial" panose="020B0604020202020204" pitchFamily="34" charset="0"/>
              </a:rPr>
              <a:t>Dispositifs hypersustentateurs</a:t>
            </a:r>
            <a:endParaRPr lang="fr-FR" sz="2400" dirty="0">
              <a:latin typeface="Arial" panose="020B0604020202020204" pitchFamily="34" charset="0"/>
              <a:cs typeface="Arial" panose="020B0604020202020204" pitchFamily="34" charset="0"/>
            </a:endParaRPr>
          </a:p>
        </p:txBody>
      </p:sp>
      <p:sp>
        <p:nvSpPr>
          <p:cNvPr id="4" name="Rectangle 3"/>
          <p:cNvSpPr/>
          <p:nvPr/>
        </p:nvSpPr>
        <p:spPr>
          <a:xfrm>
            <a:off x="6172200" y="807031"/>
            <a:ext cx="782586" cy="461665"/>
          </a:xfrm>
          <a:prstGeom prst="rect">
            <a:avLst/>
          </a:prstGeom>
        </p:spPr>
        <p:txBody>
          <a:bodyPr wrap="none">
            <a:spAutoFit/>
          </a:bodyPr>
          <a:lstStyle/>
          <a:p>
            <a:pPr marL="0" lvl="2" algn="ctr"/>
            <a:r>
              <a:rPr lang="fr-FR" sz="2400" b="1" dirty="0">
                <a:latin typeface="Arial" panose="020B0604020202020204" pitchFamily="34" charset="0"/>
                <a:cs typeface="Arial" panose="020B0604020202020204" pitchFamily="34" charset="0"/>
              </a:rPr>
              <a:t>But </a:t>
            </a:r>
          </a:p>
        </p:txBody>
      </p:sp>
      <mc:AlternateContent xmlns:mc="http://schemas.openxmlformats.org/markup-compatibility/2006" xmlns:a14="http://schemas.microsoft.com/office/drawing/2010/main">
        <mc:Choice Requires="a14">
          <p:sp>
            <p:nvSpPr>
              <p:cNvPr id="5" name="Rectangle 4"/>
              <p:cNvSpPr/>
              <p:nvPr/>
            </p:nvSpPr>
            <p:spPr>
              <a:xfrm>
                <a:off x="1143000" y="1861552"/>
                <a:ext cx="10058400" cy="41894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Diminuer la distance de décollage atterrissage:</a:t>
                </a:r>
              </a:p>
              <a:p>
                <a:pPr>
                  <a:lnSpc>
                    <a:spcPct val="150000"/>
                  </a:lnSpc>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rPr>
                          </m:ctrlPr>
                        </m:sSubPr>
                        <m:e>
                          <m:r>
                            <a:rPr lang="fr-FR" i="1">
                              <a:latin typeface="Cambria Math" panose="02040503050406030204" pitchFamily="18" charset="0"/>
                            </a:rPr>
                            <m:t>𝐿</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Sub>
                      <m:r>
                        <a:rPr lang="fr-FR">
                          <a:latin typeface="Cambria Math" panose="02040503050406030204" pitchFamily="18" charset="0"/>
                        </a:rPr>
                        <m:t>=</m:t>
                      </m:r>
                      <m:f>
                        <m:fPr>
                          <m:ctrlPr>
                            <a:rPr lang="fr-FR" sz="1600" i="1">
                              <a:latin typeface="Cambria Math" panose="02040503050406030204" pitchFamily="18" charset="0"/>
                            </a:rPr>
                          </m:ctrlPr>
                        </m:fPr>
                        <m:num>
                          <m:sSubSup>
                            <m:sSubSupPr>
                              <m:ctrlPr>
                                <a:rPr lang="fr-FR" sz="1600" i="1">
                                  <a:latin typeface="Cambria Math" panose="02040503050406030204" pitchFamily="18" charset="0"/>
                                </a:rPr>
                              </m:ctrlPr>
                            </m:sSubSupPr>
                            <m:e>
                              <m:r>
                                <a:rPr lang="fr-FR" i="1">
                                  <a:latin typeface="Cambria Math" panose="02040503050406030204" pitchFamily="18" charset="0"/>
                                </a:rPr>
                                <m:t>𝑉</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up>
                              <m:r>
                                <a:rPr lang="fr-FR">
                                  <a:latin typeface="Cambria Math" panose="02040503050406030204" pitchFamily="18" charset="0"/>
                                </a:rPr>
                                <m:t>2</m:t>
                              </m:r>
                            </m:sup>
                          </m:sSubSup>
                        </m:num>
                        <m:den>
                          <m:r>
                            <a:rPr lang="fr-FR">
                              <a:latin typeface="Cambria Math" panose="02040503050406030204" pitchFamily="18" charset="0"/>
                            </a:rPr>
                            <m:t>2</m:t>
                          </m:r>
                          <m:r>
                            <a:rPr lang="fr-FR" i="1">
                              <a:latin typeface="Cambria Math" panose="02040503050406030204" pitchFamily="18" charset="0"/>
                            </a:rPr>
                            <m:t>𝛾</m:t>
                          </m:r>
                        </m:den>
                      </m:f>
                    </m:oMath>
                  </m:oMathPara>
                </a14:m>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Diminuer la vitesse minimale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i="1" baseline="-25000">
                            <a:latin typeface="Cambria Math" panose="02040503050406030204" pitchFamily="18" charset="0"/>
                          </a:rPr>
                          <m:t>𝑚𝑖𝑛</m:t>
                        </m:r>
                      </m:sub>
                    </m:sSub>
                  </m:oMath>
                </a14:m>
                <a:endParaRPr lang="fr-FR"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i="1">
                              <a:latin typeface="Cambria Math" panose="02040503050406030204" pitchFamily="18" charset="0"/>
                            </a:rPr>
                            <m:t>𝑚𝑖𝑛</m:t>
                          </m:r>
                        </m:sub>
                      </m:sSub>
                      <m:r>
                        <a:rPr lang="fr-FR">
                          <a:latin typeface="Cambria Math" panose="02040503050406030204" pitchFamily="18" charset="0"/>
                        </a:rPr>
                        <m:t>=</m:t>
                      </m:r>
                      <m:rad>
                        <m:radPr>
                          <m:degHide m:val="on"/>
                          <m:ctrlPr>
                            <a:rPr lang="fr-FR" i="1">
                              <a:latin typeface="Cambria Math" panose="02040503050406030204" pitchFamily="18" charset="0"/>
                            </a:rPr>
                          </m:ctrlPr>
                        </m:radPr>
                        <m:deg/>
                        <m:e>
                          <m:f>
                            <m:fPr>
                              <m:ctrlPr>
                                <a:rPr lang="fr-FR" i="1">
                                  <a:latin typeface="Cambria Math" panose="02040503050406030204" pitchFamily="18" charset="0"/>
                                </a:rPr>
                              </m:ctrlPr>
                            </m:fPr>
                            <m:num>
                              <m:r>
                                <a:rPr lang="fr-FR">
                                  <a:latin typeface="Cambria Math" panose="02040503050406030204" pitchFamily="18" charset="0"/>
                                </a:rPr>
                                <m:t>2</m:t>
                              </m:r>
                              <m:r>
                                <a:rPr lang="fr-FR" i="1">
                                  <a:latin typeface="Cambria Math" panose="02040503050406030204" pitchFamily="18" charset="0"/>
                                </a:rPr>
                                <m:t>𝑚𝑔</m:t>
                              </m:r>
                            </m:num>
                            <m:den>
                              <m:r>
                                <a:rPr lang="fr-FR" i="1">
                                  <a:latin typeface="Cambria Math" panose="02040503050406030204" pitchFamily="18" charset="0"/>
                                </a:rPr>
                                <m:t>𝜌</m:t>
                              </m:r>
                              <m:r>
                                <a:rPr lang="fr-FR">
                                  <a:latin typeface="Cambria Math" panose="02040503050406030204" pitchFamily="18" charset="0"/>
                                </a:rPr>
                                <m:t>.</m:t>
                              </m:r>
                              <m:r>
                                <a:rPr lang="fr-FR" i="1">
                                  <a:latin typeface="Cambria Math" panose="02040503050406030204" pitchFamily="18" charset="0"/>
                                </a:rPr>
                                <m:t>𝑆</m:t>
                              </m:r>
                              <m:r>
                                <a:rPr lang="fr-FR">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𝑧𝑚𝑎𝑥</m:t>
                                  </m:r>
                                </m:sub>
                              </m:sSub>
                            </m:den>
                          </m:f>
                        </m:e>
                      </m:rad>
                    </m:oMath>
                  </m:oMathPara>
                </a14:m>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Donc pour minimiser </a:t>
                </a:r>
                <a14:m>
                  <m:oMath xmlns:m="http://schemas.openxmlformats.org/officeDocument/2006/math">
                    <m:sSub>
                      <m:sSubPr>
                        <m:ctrlPr>
                          <a:rPr lang="fr-FR" sz="1600" i="1">
                            <a:latin typeface="Cambria Math" panose="02040503050406030204" pitchFamily="18" charset="0"/>
                          </a:rPr>
                        </m:ctrlPr>
                      </m:sSubPr>
                      <m:e>
                        <m:r>
                          <a:rPr lang="fr-FR" i="1">
                            <a:latin typeface="Cambria Math" panose="02040503050406030204" pitchFamily="18" charset="0"/>
                          </a:rPr>
                          <m:t>𝐿</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Sub>
                  </m:oMath>
                </a14:m>
                <a:r>
                  <a:rPr lang="fr-FR" dirty="0">
                    <a:latin typeface="Arial" panose="020B0604020202020204" pitchFamily="34" charset="0"/>
                    <a:cs typeface="Arial" panose="020B0604020202020204" pitchFamily="34" charset="0"/>
                  </a:rPr>
                  <a:t>, pour un avion : pour des conditions données (mg, γ et ρ fixés), il faut maximiser </a:t>
                </a:r>
                <a:r>
                  <a:rPr lang="fr-FR" i="1" dirty="0">
                    <a:latin typeface="Arial" panose="020B0604020202020204" pitchFamily="34" charset="0"/>
                    <a:cs typeface="Arial" panose="020B0604020202020204" pitchFamily="34" charset="0"/>
                  </a:rPr>
                  <a:t>S</a:t>
                </a:r>
                <a:r>
                  <a:rPr lang="fr-FR" dirty="0">
                    <a:latin typeface="Arial" panose="020B0604020202020204" pitchFamily="34" charset="0"/>
                    <a:cs typeface="Arial" panose="020B0604020202020204" pitchFamily="34" charset="0"/>
                  </a:rPr>
                  <a:t> et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𝑧𝑚𝑎𝑥</m:t>
                        </m:r>
                      </m:sub>
                    </m:sSub>
                  </m:oMath>
                </a14:m>
                <a:r>
                  <a:rPr lang="fr-FR" baseline="-25000"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C’est le but des dispositifs hypersustentateurs.</a:t>
                </a:r>
              </a:p>
              <a:p>
                <a:pPr>
                  <a:lnSpc>
                    <a:spcPct val="150000"/>
                  </a:lnSpc>
                </a:pPr>
                <a:endParaRPr lang="fr-FR" dirty="0">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43000" y="1861552"/>
                <a:ext cx="10058400" cy="4189417"/>
              </a:xfrm>
              <a:prstGeom prst="rect">
                <a:avLst/>
              </a:prstGeom>
              <a:blipFill>
                <a:blip r:embed="rId3"/>
                <a:stretch>
                  <a:fillRect l="-484"/>
                </a:stretch>
              </a:blipFill>
            </p:spPr>
            <p:txBody>
              <a:bodyPr/>
              <a:lstStyle/>
              <a:p>
                <a:r>
                  <a:rPr lang="fr-FR">
                    <a:noFill/>
                  </a:rPr>
                  <a:t> </a:t>
                </a:r>
              </a:p>
            </p:txBody>
          </p:sp>
        </mc:Fallback>
      </mc:AlternateContent>
    </p:spTree>
    <p:extLst>
      <p:ext uri="{BB962C8B-B14F-4D97-AF65-F5344CB8AC3E}">
        <p14:creationId xmlns:p14="http://schemas.microsoft.com/office/powerpoint/2010/main" val="22208586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0385" y="347540"/>
            <a:ext cx="5615354" cy="672367"/>
          </a:xfrm>
        </p:spPr>
        <p:txBody>
          <a:bodyPr>
            <a:noAutofit/>
          </a:bodyPr>
          <a:lstStyle/>
          <a:p>
            <a:pPr algn="ctr"/>
            <a:r>
              <a:rPr lang="fr-FR" sz="2400" b="1" dirty="0">
                <a:latin typeface="Arial" panose="020B0604020202020204" pitchFamily="34" charset="0"/>
                <a:cs typeface="Arial" panose="020B0604020202020204" pitchFamily="34" charset="0"/>
              </a:rPr>
              <a:t>Dispositifs de bord d'attaque</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50123" y="1178170"/>
            <a:ext cx="7455877" cy="2409092"/>
          </a:xfrm>
          <a:prstGeom prst="rect">
            <a:avLst/>
          </a:prstGeom>
          <a:noFill/>
          <a:ln w="19050">
            <a:solidFill>
              <a:schemeClr val="tx1"/>
            </a:solidFill>
          </a:ln>
        </p:spPr>
      </p:pic>
      <p:sp>
        <p:nvSpPr>
          <p:cNvPr id="5" name="Rectangle 4"/>
          <p:cNvSpPr/>
          <p:nvPr/>
        </p:nvSpPr>
        <p:spPr>
          <a:xfrm>
            <a:off x="902676" y="3745526"/>
            <a:ext cx="10808677" cy="2585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lvl="3">
              <a:lnSpc>
                <a:spcPct val="150000"/>
              </a:lnSpc>
            </a:pPr>
            <a:r>
              <a:rPr lang="fr-FR" b="1" i="1" dirty="0">
                <a:latin typeface="Arial" panose="020B0604020202020204" pitchFamily="34" charset="0"/>
                <a:cs typeface="Arial" panose="020B0604020202020204" pitchFamily="34" charset="0"/>
              </a:rPr>
              <a:t>Principe</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Quand l’incidence augmente, les filets d’extrados subissent un fort fléchissement qui leur fait perdre une grande partie de leur énergie cinétique ce qui entraîne le décollement de la couche limite.</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Deux dispositifs de bord d’attaque : </a:t>
            </a:r>
          </a:p>
          <a:p>
            <a:pPr marL="1160463" lvl="2" indent="-246063">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Basculement</a:t>
            </a:r>
          </a:p>
          <a:p>
            <a:pPr marL="1160463" lvl="2" indent="-246063">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Apport d’énergie à la couche limite</a:t>
            </a:r>
          </a:p>
        </p:txBody>
      </p:sp>
    </p:spTree>
    <p:extLst>
      <p:ext uri="{BB962C8B-B14F-4D97-AF65-F5344CB8AC3E}">
        <p14:creationId xmlns:p14="http://schemas.microsoft.com/office/powerpoint/2010/main" val="35176468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27385" y="277202"/>
            <a:ext cx="8393723" cy="619613"/>
          </a:xfrm>
        </p:spPr>
        <p:txBody>
          <a:bodyPr>
            <a:normAutofit/>
          </a:bodyPr>
          <a:lstStyle/>
          <a:p>
            <a:pPr algn="ctr"/>
            <a:r>
              <a:rPr lang="fr-FR" sz="2400" dirty="0">
                <a:latin typeface="Arial" panose="020B0604020202020204" pitchFamily="34" charset="0"/>
                <a:cs typeface="Arial" panose="020B0604020202020204" pitchFamily="34" charset="0"/>
              </a:rPr>
              <a:t>Apport d’énergie à la Couche Limite</a:t>
            </a:r>
          </a:p>
        </p:txBody>
      </p:sp>
      <p:pic>
        <p:nvPicPr>
          <p:cNvPr id="4" name="Image 3"/>
          <p:cNvPicPr/>
          <p:nvPr/>
        </p:nvPicPr>
        <p:blipFill rotWithShape="1">
          <a:blip r:embed="rId2" cstate="print">
            <a:extLst>
              <a:ext uri="{28A0092B-C50C-407E-A947-70E740481C1C}">
                <a14:useLocalDpi xmlns:a14="http://schemas.microsoft.com/office/drawing/2010/main" val="0"/>
              </a:ext>
            </a:extLst>
          </a:blip>
          <a:srcRect l="45560" t="40979" r="25464" b="37166"/>
          <a:stretch/>
        </p:blipFill>
        <p:spPr bwMode="auto">
          <a:xfrm>
            <a:off x="314714" y="2324118"/>
            <a:ext cx="4374075" cy="1800812"/>
          </a:xfrm>
          <a:prstGeom prst="rect">
            <a:avLst/>
          </a:prstGeom>
          <a:ln>
            <a:noFill/>
          </a:ln>
          <a:extLst>
            <a:ext uri="{53640926-AAD7-44D8-BBD7-CCE9431645EC}">
              <a14:shadowObscured xmlns:a14="http://schemas.microsoft.com/office/drawing/2010/main"/>
            </a:ext>
          </a:extLst>
        </p:spPr>
      </p:pic>
      <p:pic>
        <p:nvPicPr>
          <p:cNvPr id="5" name="Image 4"/>
          <p:cNvPicPr/>
          <p:nvPr/>
        </p:nvPicPr>
        <p:blipFill rotWithShape="1">
          <a:blip r:embed="rId2" cstate="print">
            <a:extLst>
              <a:ext uri="{28A0092B-C50C-407E-A947-70E740481C1C}">
                <a14:useLocalDpi xmlns:a14="http://schemas.microsoft.com/office/drawing/2010/main" val="0"/>
              </a:ext>
            </a:extLst>
          </a:blip>
          <a:srcRect l="48315" t="63817" r="25464" b="19994"/>
          <a:stretch/>
        </p:blipFill>
        <p:spPr bwMode="auto">
          <a:xfrm>
            <a:off x="4396152" y="2191379"/>
            <a:ext cx="4266761" cy="1933551"/>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4426341" y="875640"/>
            <a:ext cx="2929007" cy="369332"/>
          </a:xfrm>
          <a:prstGeom prst="rect">
            <a:avLst/>
          </a:prstGeom>
        </p:spPr>
        <p:txBody>
          <a:bodyPr wrap="none">
            <a:spAutoFit/>
          </a:bodyPr>
          <a:lstStyle/>
          <a:p>
            <a:r>
              <a:rPr lang="fr-FR">
                <a:latin typeface="Times New Roman" panose="02020603050405020304" pitchFamily="18" charset="0"/>
                <a:ea typeface="Calibri" panose="020F0502020204030204" pitchFamily="34" charset="0"/>
                <a:cs typeface="Arial" panose="020B0604020202020204" pitchFamily="34" charset="0"/>
              </a:rPr>
              <a:t>Bec de Bord d’attaque simple</a:t>
            </a:r>
            <a:endParaRPr lang="fr-FR"/>
          </a:p>
        </p:txBody>
      </p:sp>
      <p:sp>
        <p:nvSpPr>
          <p:cNvPr id="8" name="Rectangle 7"/>
          <p:cNvSpPr/>
          <p:nvPr/>
        </p:nvSpPr>
        <p:spPr>
          <a:xfrm>
            <a:off x="761050" y="4124930"/>
            <a:ext cx="3481402" cy="410882"/>
          </a:xfrm>
          <a:prstGeom prst="rect">
            <a:avLst/>
          </a:prstGeom>
        </p:spPr>
        <p:txBody>
          <a:bodyPr wrap="none">
            <a:spAutoFit/>
          </a:bodyPr>
          <a:lstStyle/>
          <a:p>
            <a:pPr algn="ctr">
              <a:lnSpc>
                <a:spcPct val="115000"/>
              </a:lnSpc>
              <a:spcAft>
                <a:spcPts val="0"/>
              </a:spcAft>
            </a:pPr>
            <a:r>
              <a:rPr lang="fr-FR" dirty="0"/>
              <a:t>Aile au décollage ou à l’Atterrissage</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9" name="Rectangle 8"/>
          <p:cNvSpPr/>
          <p:nvPr/>
        </p:nvSpPr>
        <p:spPr>
          <a:xfrm>
            <a:off x="5498899" y="4113478"/>
            <a:ext cx="1681550" cy="410882"/>
          </a:xfrm>
          <a:prstGeom prst="rect">
            <a:avLst/>
          </a:prstGeom>
        </p:spPr>
        <p:txBody>
          <a:bodyPr wrap="none">
            <a:spAutoFit/>
          </a:bodyPr>
          <a:lstStyle/>
          <a:p>
            <a:pPr algn="ctr">
              <a:lnSpc>
                <a:spcPct val="115000"/>
              </a:lnSpc>
              <a:spcAft>
                <a:spcPts val="0"/>
              </a:spcAft>
            </a:pPr>
            <a:r>
              <a:rPr lang="fr-FR" dirty="0"/>
              <a:t>Aile en croisière</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10" name="Rectangle 9"/>
          <p:cNvSpPr/>
          <p:nvPr/>
        </p:nvSpPr>
        <p:spPr>
          <a:xfrm>
            <a:off x="8545210" y="4098084"/>
            <a:ext cx="3435556" cy="703911"/>
          </a:xfrm>
          <a:prstGeom prst="rect">
            <a:avLst/>
          </a:prstGeom>
        </p:spPr>
        <p:txBody>
          <a:bodyPr wrap="none">
            <a:spAutoFit/>
          </a:bodyPr>
          <a:lstStyle/>
          <a:p>
            <a:pPr algn="just">
              <a:lnSpc>
                <a:spcPct val="115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Bec de Bord d’attaque avec fente : </a:t>
            </a:r>
          </a:p>
          <a:p>
            <a:pPr algn="just">
              <a:lnSpc>
                <a:spcPct val="115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volet HANDLEY – PAGE</a:t>
            </a:r>
          </a:p>
        </p:txBody>
      </p:sp>
      <p:pic>
        <p:nvPicPr>
          <p:cNvPr id="11" name="Image 10"/>
          <p:cNvPicPr/>
          <p:nvPr/>
        </p:nvPicPr>
        <p:blipFill>
          <a:blip r:embed="rId3">
            <a:extLst>
              <a:ext uri="{28A0092B-C50C-407E-A947-70E740481C1C}">
                <a14:useLocalDpi xmlns:a14="http://schemas.microsoft.com/office/drawing/2010/main" val="0"/>
              </a:ext>
            </a:extLst>
          </a:blip>
          <a:srcRect/>
          <a:stretch>
            <a:fillRect/>
          </a:stretch>
        </p:blipFill>
        <p:spPr bwMode="auto">
          <a:xfrm>
            <a:off x="8504653" y="2540198"/>
            <a:ext cx="3529086" cy="1368651"/>
          </a:xfrm>
          <a:prstGeom prst="rect">
            <a:avLst/>
          </a:prstGeom>
          <a:noFill/>
          <a:ln w="19050">
            <a:solidFill>
              <a:schemeClr val="tx1"/>
            </a:solidFill>
          </a:ln>
        </p:spPr>
      </p:pic>
    </p:spTree>
    <p:extLst>
      <p:ext uri="{BB962C8B-B14F-4D97-AF65-F5344CB8AC3E}">
        <p14:creationId xmlns:p14="http://schemas.microsoft.com/office/powerpoint/2010/main" val="33859641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Influence des Becs sur CZ"/>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2093" y="1171477"/>
            <a:ext cx="5087099" cy="3854537"/>
          </a:xfrm>
          <a:prstGeom prst="rect">
            <a:avLst/>
          </a:prstGeom>
          <a:noFill/>
          <a:ln>
            <a:noFill/>
          </a:ln>
        </p:spPr>
      </p:pic>
      <p:sp>
        <p:nvSpPr>
          <p:cNvPr id="5" name="Rectangle 4"/>
          <p:cNvSpPr/>
          <p:nvPr/>
        </p:nvSpPr>
        <p:spPr>
          <a:xfrm>
            <a:off x="1040422" y="5314109"/>
            <a:ext cx="10679723" cy="87357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Les becs et les volets de bord d’attaque « retardent » l’apparition du décrochage. </a:t>
            </a:r>
          </a:p>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Le C</a:t>
            </a:r>
            <a:r>
              <a:rPr lang="fr-FR" baseline="-25000" dirty="0">
                <a:latin typeface="Times New Roman" panose="02020603050405020304" pitchFamily="18" charset="0"/>
                <a:ea typeface="Calibri" panose="020F0502020204030204" pitchFamily="34" charset="0"/>
                <a:cs typeface="Arial" panose="020B0604020202020204" pitchFamily="34" charset="0"/>
              </a:rPr>
              <a:t>z max</a:t>
            </a:r>
            <a:r>
              <a:rPr lang="fr-FR" dirty="0">
                <a:latin typeface="Times New Roman" panose="02020603050405020304" pitchFamily="18" charset="0"/>
                <a:ea typeface="Calibri" panose="020F0502020204030204" pitchFamily="34" charset="0"/>
                <a:cs typeface="Arial" panose="020B0604020202020204" pitchFamily="34" charset="0"/>
              </a:rPr>
              <a:t> augmente, mais avec une augmentation de l’incidence (problème éventuel de visibilité extérieure). </a:t>
            </a:r>
          </a:p>
        </p:txBody>
      </p:sp>
      <p:sp>
        <p:nvSpPr>
          <p:cNvPr id="6" name="Titre 1"/>
          <p:cNvSpPr txBox="1">
            <a:spLocks/>
          </p:cNvSpPr>
          <p:nvPr/>
        </p:nvSpPr>
        <p:spPr>
          <a:xfrm>
            <a:off x="1040422" y="211016"/>
            <a:ext cx="10515600" cy="6723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Effet des dispositifs de Bord d'attaque sur la courbe Cz = f(α)</a:t>
            </a:r>
          </a:p>
        </p:txBody>
      </p:sp>
    </p:spTree>
    <p:extLst>
      <p:ext uri="{BB962C8B-B14F-4D97-AF65-F5344CB8AC3E}">
        <p14:creationId xmlns:p14="http://schemas.microsoft.com/office/powerpoint/2010/main" val="20728188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91807" y="189280"/>
            <a:ext cx="2608385" cy="1024060"/>
          </a:xfrm>
        </p:spPr>
        <p:txBody>
          <a:bodyPr>
            <a:normAutofit/>
          </a:bodyPr>
          <a:lstStyle/>
          <a:p>
            <a:r>
              <a:rPr lang="fr-FR" sz="2800" b="1" dirty="0"/>
              <a:t>Bec à fente fixe</a:t>
            </a:r>
            <a:endParaRPr lang="fr-FR" sz="2800" dirty="0"/>
          </a:p>
        </p:txBody>
      </p:sp>
      <p:pic>
        <p:nvPicPr>
          <p:cNvPr id="4" name="Espace réservé du contenu 3" descr="Avion Fiseler Fi156"/>
          <p:cNvPicPr>
            <a:picLocks noGrp="1"/>
          </p:cNvPicPr>
          <p:nvPr>
            <p:ph idx="1"/>
          </p:nvPr>
        </p:nvPicPr>
        <p:blipFill rotWithShape="1">
          <a:blip r:embed="rId3">
            <a:extLst>
              <a:ext uri="{28A0092B-C50C-407E-A947-70E740481C1C}">
                <a14:useLocalDpi xmlns:a14="http://schemas.microsoft.com/office/drawing/2010/main" val="0"/>
              </a:ext>
            </a:extLst>
          </a:blip>
          <a:srcRect b="11192"/>
          <a:stretch/>
        </p:blipFill>
        <p:spPr bwMode="auto">
          <a:xfrm>
            <a:off x="6719455" y="1600145"/>
            <a:ext cx="5140036" cy="3657710"/>
          </a:xfrm>
          <a:prstGeom prst="rect">
            <a:avLst/>
          </a:prstGeom>
          <a:noFill/>
          <a:ln>
            <a:noFill/>
          </a:ln>
        </p:spPr>
      </p:pic>
      <p:sp>
        <p:nvSpPr>
          <p:cNvPr id="5" name="ZoneTexte 4">
            <a:extLst>
              <a:ext uri="{FF2B5EF4-FFF2-40B4-BE49-F238E27FC236}">
                <a16:creationId xmlns:a16="http://schemas.microsoft.com/office/drawing/2014/main" id="{764FF7CD-D284-E705-8053-085F6CFFD686}"/>
              </a:ext>
            </a:extLst>
          </p:cNvPr>
          <p:cNvSpPr txBox="1"/>
          <p:nvPr/>
        </p:nvSpPr>
        <p:spPr>
          <a:xfrm>
            <a:off x="332508" y="1762220"/>
            <a:ext cx="6165273"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kern="1200" dirty="0">
                <a:solidFill>
                  <a:schemeClr val="tx1"/>
                </a:solidFill>
                <a:effectLst/>
                <a:latin typeface="+mn-lt"/>
                <a:ea typeface="+mn-ea"/>
                <a:cs typeface="+mn-cs"/>
              </a:rPr>
              <a:t>Ces dispositifs fixes ont équipés les premiers avions à décollage et atterrissage court. </a:t>
            </a:r>
          </a:p>
          <a:p>
            <a:pPr marL="285750" indent="-285750">
              <a:lnSpc>
                <a:spcPct val="150000"/>
              </a:lnSpc>
              <a:buFont typeface="Arial" panose="020B0604020202020204" pitchFamily="34" charset="0"/>
              <a:buChar char="•"/>
            </a:pPr>
            <a:r>
              <a:rPr lang="fr-FR" sz="1800" kern="1200" dirty="0">
                <a:solidFill>
                  <a:schemeClr val="tx1"/>
                </a:solidFill>
                <a:effectLst/>
                <a:latin typeface="+mn-lt"/>
                <a:ea typeface="+mn-ea"/>
                <a:cs typeface="+mn-cs"/>
              </a:rPr>
              <a:t>L'un des avions le plus connu est le </a:t>
            </a:r>
            <a:r>
              <a:rPr lang="fr-FR" sz="1800" kern="1200" dirty="0" err="1">
                <a:solidFill>
                  <a:schemeClr val="tx1"/>
                </a:solidFill>
                <a:effectLst/>
                <a:latin typeface="+mn-lt"/>
                <a:ea typeface="+mn-ea"/>
                <a:cs typeface="+mn-cs"/>
              </a:rPr>
              <a:t>Fiseler</a:t>
            </a:r>
            <a:r>
              <a:rPr lang="fr-FR" sz="1800" kern="1200" dirty="0">
                <a:solidFill>
                  <a:schemeClr val="tx1"/>
                </a:solidFill>
                <a:effectLst/>
                <a:latin typeface="+mn-lt"/>
                <a:ea typeface="+mn-ea"/>
                <a:cs typeface="+mn-cs"/>
              </a:rPr>
              <a:t> Fi 156 surnommé </a:t>
            </a:r>
            <a:r>
              <a:rPr lang="fr-FR" sz="1800" kern="1200" dirty="0" err="1">
                <a:solidFill>
                  <a:schemeClr val="tx1"/>
                </a:solidFill>
                <a:effectLst/>
                <a:latin typeface="+mn-lt"/>
                <a:ea typeface="+mn-ea"/>
                <a:cs typeface="+mn-cs"/>
              </a:rPr>
              <a:t>Storch</a:t>
            </a:r>
            <a:r>
              <a:rPr lang="fr-FR" sz="1800" kern="1200" dirty="0">
                <a:solidFill>
                  <a:schemeClr val="tx1"/>
                </a:solidFill>
                <a:effectLst/>
                <a:latin typeface="+mn-lt"/>
                <a:ea typeface="+mn-ea"/>
                <a:cs typeface="+mn-cs"/>
              </a:rPr>
              <a:t> </a:t>
            </a:r>
          </a:p>
          <a:p>
            <a:pPr marL="285750" indent="-285750">
              <a:lnSpc>
                <a:spcPct val="150000"/>
              </a:lnSpc>
              <a:buFont typeface="Arial" panose="020B0604020202020204" pitchFamily="34" charset="0"/>
              <a:buChar char="•"/>
            </a:pPr>
            <a:r>
              <a:rPr lang="fr-FR" dirty="0"/>
              <a:t>R</a:t>
            </a:r>
            <a:r>
              <a:rPr lang="fr-FR" sz="1800" kern="1200" dirty="0">
                <a:solidFill>
                  <a:schemeClr val="tx1"/>
                </a:solidFill>
                <a:effectLst/>
                <a:latin typeface="+mn-lt"/>
                <a:ea typeface="+mn-ea"/>
                <a:cs typeface="+mn-cs"/>
              </a:rPr>
              <a:t>epris et développé après la guerre par Morane-Saulnier sous le nom de MS 502 puis MS 505.</a:t>
            </a:r>
          </a:p>
          <a:p>
            <a:pPr marL="285750" indent="-285750">
              <a:lnSpc>
                <a:spcPct val="150000"/>
              </a:lnSpc>
              <a:buFont typeface="Arial" panose="020B0604020202020204" pitchFamily="34" charset="0"/>
              <a:buChar char="•"/>
            </a:pPr>
            <a:r>
              <a:rPr lang="fr-FR" sz="1800" kern="1200" dirty="0">
                <a:solidFill>
                  <a:schemeClr val="tx1"/>
                </a:solidFill>
                <a:effectLst/>
                <a:latin typeface="+mn-lt"/>
                <a:ea typeface="+mn-ea"/>
                <a:cs typeface="+mn-cs"/>
              </a:rPr>
              <a:t>Effets : Traînée faible, portance augmentée. Point de décollement de la couche limite déplacé vers l'arrière.</a:t>
            </a:r>
          </a:p>
        </p:txBody>
      </p:sp>
    </p:spTree>
    <p:extLst>
      <p:ext uri="{BB962C8B-B14F-4D97-AF65-F5344CB8AC3E}">
        <p14:creationId xmlns:p14="http://schemas.microsoft.com/office/powerpoint/2010/main" val="15908120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25462" y="312372"/>
            <a:ext cx="4032738" cy="566860"/>
          </a:xfrm>
        </p:spPr>
        <p:txBody>
          <a:bodyPr>
            <a:normAutofit/>
          </a:bodyPr>
          <a:lstStyle/>
          <a:p>
            <a:r>
              <a:rPr lang="fr-FR" sz="2800" b="1" dirty="0"/>
              <a:t>Becs à fente automatiques </a:t>
            </a:r>
            <a:endParaRPr lang="fr-FR" sz="2800" dirty="0"/>
          </a:p>
        </p:txBody>
      </p:sp>
      <p:pic>
        <p:nvPicPr>
          <p:cNvPr id="4" name="Espace réservé du contenu 3" descr="bec auto Rallye"/>
          <p:cNvPicPr>
            <a:picLocks noGrp="1"/>
          </p:cNvPicPr>
          <p:nvPr>
            <p:ph idx="1"/>
          </p:nvPr>
        </p:nvPicPr>
        <p:blipFill rotWithShape="1">
          <a:blip r:embed="rId3">
            <a:extLst>
              <a:ext uri="{28A0092B-C50C-407E-A947-70E740481C1C}">
                <a14:useLocalDpi xmlns:a14="http://schemas.microsoft.com/office/drawing/2010/main" val="0"/>
              </a:ext>
            </a:extLst>
          </a:blip>
          <a:srcRect b="9479"/>
          <a:stretch/>
        </p:blipFill>
        <p:spPr bwMode="auto">
          <a:xfrm>
            <a:off x="6096000" y="1197141"/>
            <a:ext cx="5676900" cy="3629230"/>
          </a:xfrm>
          <a:prstGeom prst="rect">
            <a:avLst/>
          </a:prstGeom>
          <a:noFill/>
          <a:ln>
            <a:noFill/>
          </a:ln>
        </p:spPr>
      </p:pic>
      <p:sp>
        <p:nvSpPr>
          <p:cNvPr id="5" name="ZoneTexte 4">
            <a:extLst>
              <a:ext uri="{FF2B5EF4-FFF2-40B4-BE49-F238E27FC236}">
                <a16:creationId xmlns:a16="http://schemas.microsoft.com/office/drawing/2014/main" id="{1FED2453-8BE5-1038-DFFF-CD768F68D322}"/>
              </a:ext>
            </a:extLst>
          </p:cNvPr>
          <p:cNvSpPr txBox="1"/>
          <p:nvPr/>
        </p:nvSpPr>
        <p:spPr>
          <a:xfrm>
            <a:off x="152400" y="1197141"/>
            <a:ext cx="6096000"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kern="1200" dirty="0">
                <a:solidFill>
                  <a:schemeClr val="tx1"/>
                </a:solidFill>
                <a:effectLst/>
                <a:latin typeface="+mn-lt"/>
                <a:ea typeface="+mn-ea"/>
                <a:cs typeface="+mn-cs"/>
              </a:rPr>
              <a:t>A vitesse élevée les becs sont plaqués contre le bord d'attaque de l'aile et se déploient vers l'avant automatiquement grâce à la dépression locale à incidence élevée. </a:t>
            </a:r>
          </a:p>
          <a:p>
            <a:pPr marL="285750" indent="-285750" algn="just">
              <a:lnSpc>
                <a:spcPct val="150000"/>
              </a:lnSpc>
              <a:buFont typeface="Arial" panose="020B0604020202020204" pitchFamily="34" charset="0"/>
              <a:buChar char="•"/>
            </a:pPr>
            <a:r>
              <a:rPr lang="fr-FR" sz="1800" kern="1200" dirty="0">
                <a:solidFill>
                  <a:schemeClr val="tx1"/>
                </a:solidFill>
                <a:effectLst/>
                <a:latin typeface="+mn-lt"/>
                <a:ea typeface="+mn-ea"/>
                <a:cs typeface="+mn-cs"/>
              </a:rPr>
              <a:t>Ces becs sont montés notamment sur les Morane-Saulnier Rallye.</a:t>
            </a:r>
          </a:p>
          <a:p>
            <a:pPr marL="285750" indent="-285750" algn="just">
              <a:lnSpc>
                <a:spcPct val="150000"/>
              </a:lnSpc>
              <a:buFont typeface="Arial" panose="020B0604020202020204" pitchFamily="34" charset="0"/>
              <a:buChar char="•"/>
            </a:pPr>
            <a:r>
              <a:rPr lang="fr-FR" sz="1800" kern="1200" dirty="0">
                <a:solidFill>
                  <a:schemeClr val="tx1"/>
                </a:solidFill>
                <a:effectLst/>
                <a:latin typeface="+mn-lt"/>
                <a:ea typeface="+mn-ea"/>
                <a:cs typeface="+mn-cs"/>
              </a:rPr>
              <a:t>Effets : Amélioration de la portance par recul du point de décollement de la couche limite. Augmentation de la courbure.</a:t>
            </a:r>
          </a:p>
        </p:txBody>
      </p:sp>
    </p:spTree>
    <p:extLst>
      <p:ext uri="{BB962C8B-B14F-4D97-AF65-F5344CB8AC3E}">
        <p14:creationId xmlns:p14="http://schemas.microsoft.com/office/powerpoint/2010/main" val="25309214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10354" y="242034"/>
            <a:ext cx="4771292" cy="584444"/>
          </a:xfrm>
        </p:spPr>
        <p:txBody>
          <a:bodyPr>
            <a:normAutofit/>
          </a:bodyPr>
          <a:lstStyle/>
          <a:p>
            <a:r>
              <a:rPr lang="fr-FR" sz="2800" dirty="0"/>
              <a:t>Bec à fente commandé ou </a:t>
            </a:r>
            <a:r>
              <a:rPr lang="fr-FR" sz="2800" dirty="0" err="1"/>
              <a:t>Slat</a:t>
            </a:r>
            <a:r>
              <a:rPr lang="fr-FR" sz="2800" dirty="0"/>
              <a:t> </a:t>
            </a:r>
          </a:p>
        </p:txBody>
      </p:sp>
      <p:pic>
        <p:nvPicPr>
          <p:cNvPr id="3074" name="Picture 2" descr="https://upload.wikimedia.org/wikipedia/commons/2/21/800px-Slat_A319_color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8427" y="955964"/>
            <a:ext cx="7620000" cy="3733802"/>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683C38DA-1DDE-B688-0D49-E8CBF67686A9}"/>
              </a:ext>
            </a:extLst>
          </p:cNvPr>
          <p:cNvSpPr txBox="1"/>
          <p:nvPr/>
        </p:nvSpPr>
        <p:spPr>
          <a:xfrm>
            <a:off x="540327" y="4819252"/>
            <a:ext cx="1091738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kern="1200" dirty="0">
                <a:solidFill>
                  <a:schemeClr val="tx1"/>
                </a:solidFill>
                <a:effectLst/>
                <a:latin typeface="+mn-lt"/>
                <a:ea typeface="+mn-ea"/>
                <a:cs typeface="+mn-cs"/>
              </a:rPr>
              <a:t>De même principe que le précédent mais commandé par le pilote,</a:t>
            </a:r>
          </a:p>
          <a:p>
            <a:pPr marL="285750" indent="-285750">
              <a:buFont typeface="Arial" panose="020B0604020202020204" pitchFamily="34" charset="0"/>
              <a:buChar char="•"/>
            </a:pPr>
            <a:r>
              <a:rPr lang="fr-FR" sz="1800" kern="1200" dirty="0">
                <a:solidFill>
                  <a:schemeClr val="tx1"/>
                </a:solidFill>
                <a:effectLst/>
                <a:latin typeface="+mn-lt"/>
                <a:ea typeface="+mn-ea"/>
                <a:cs typeface="+mn-cs"/>
              </a:rPr>
              <a:t> il est très utilisé sur les avions de ligne. </a:t>
            </a:r>
          </a:p>
          <a:p>
            <a:pPr marL="285750" indent="-285750">
              <a:buFont typeface="Arial" panose="020B0604020202020204" pitchFamily="34" charset="0"/>
              <a:buChar char="•"/>
            </a:pPr>
            <a:r>
              <a:rPr lang="fr-FR" sz="1800" kern="1200" dirty="0">
                <a:solidFill>
                  <a:schemeClr val="tx1"/>
                </a:solidFill>
                <a:effectLst/>
                <a:latin typeface="+mn-lt"/>
                <a:ea typeface="+mn-ea"/>
                <a:cs typeface="+mn-cs"/>
              </a:rPr>
              <a:t>Ce bec allie augmentation de la surface, augmentation de la courbure par basculement et traitement de la couche limite par la fente.</a:t>
            </a:r>
          </a:p>
          <a:p>
            <a:pPr marL="285750" indent="-285750">
              <a:buFont typeface="Arial" panose="020B0604020202020204" pitchFamily="34" charset="0"/>
              <a:buChar char="•"/>
            </a:pPr>
            <a:r>
              <a:rPr lang="fr-FR" sz="1800" kern="1200" dirty="0">
                <a:solidFill>
                  <a:schemeClr val="tx1"/>
                </a:solidFill>
                <a:effectLst/>
                <a:latin typeface="+mn-lt"/>
                <a:ea typeface="+mn-ea"/>
                <a:cs typeface="+mn-cs"/>
              </a:rPr>
              <a:t>Effets : Amélioration de la portance par recul du point de décollement de la couche limite. Augmentation de la courbure.</a:t>
            </a:r>
          </a:p>
        </p:txBody>
      </p:sp>
    </p:spTree>
    <p:extLst>
      <p:ext uri="{BB962C8B-B14F-4D97-AF65-F5344CB8AC3E}">
        <p14:creationId xmlns:p14="http://schemas.microsoft.com/office/powerpoint/2010/main" val="2862748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14246" y="294787"/>
            <a:ext cx="7408985" cy="742706"/>
          </a:xfrm>
        </p:spPr>
        <p:txBody>
          <a:bodyPr>
            <a:normAutofit/>
          </a:bodyPr>
          <a:lstStyle/>
          <a:p>
            <a:r>
              <a:rPr lang="fr-FR" sz="2800" dirty="0">
                <a:latin typeface="Arial" panose="020B0604020202020204" pitchFamily="34" charset="0"/>
                <a:cs typeface="Arial" panose="020B0604020202020204" pitchFamily="34" charset="0"/>
              </a:rPr>
              <a:t>Principe de fonctionnement sur Airbus A300</a:t>
            </a:r>
          </a:p>
        </p:txBody>
      </p:sp>
      <p:pic>
        <p:nvPicPr>
          <p:cNvPr id="4" name="Espace réservé du contenu 3" descr="détail des bec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0168" y="1400934"/>
            <a:ext cx="8757139" cy="2538020"/>
          </a:xfrm>
          <a:prstGeom prst="rect">
            <a:avLst/>
          </a:prstGeom>
          <a:ln/>
        </p:spPr>
        <p:style>
          <a:lnRef idx="2">
            <a:schemeClr val="accent2"/>
          </a:lnRef>
          <a:fillRef idx="1">
            <a:schemeClr val="lt1"/>
          </a:fillRef>
          <a:effectRef idx="0">
            <a:schemeClr val="accent2"/>
          </a:effectRef>
          <a:fontRef idx="minor">
            <a:schemeClr val="dk1"/>
          </a:fontRef>
        </p:style>
      </p:pic>
      <p:pic>
        <p:nvPicPr>
          <p:cNvPr id="5" name="Image 4" descr="bec Airbus"/>
          <p:cNvPicPr/>
          <p:nvPr/>
        </p:nvPicPr>
        <p:blipFill>
          <a:blip r:embed="rId4">
            <a:extLst>
              <a:ext uri="{28A0092B-C50C-407E-A947-70E740481C1C}">
                <a14:useLocalDpi xmlns:a14="http://schemas.microsoft.com/office/drawing/2010/main" val="0"/>
              </a:ext>
            </a:extLst>
          </a:blip>
          <a:srcRect/>
          <a:stretch>
            <a:fillRect/>
          </a:stretch>
        </p:blipFill>
        <p:spPr bwMode="auto">
          <a:xfrm>
            <a:off x="4108938" y="4302395"/>
            <a:ext cx="3657600" cy="2360930"/>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0290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37198"/>
          </a:xfrm>
        </p:spPr>
        <p:txBody>
          <a:bodyPr>
            <a:normAutofit/>
          </a:bodyPr>
          <a:lstStyle/>
          <a:p>
            <a:pPr algn="ctr"/>
            <a:r>
              <a:rPr lang="fr-FR" sz="2800" dirty="0">
                <a:latin typeface="Arial" panose="020B0604020202020204" pitchFamily="34" charset="0"/>
                <a:cs typeface="Arial" panose="020B0604020202020204" pitchFamily="34" charset="0"/>
              </a:rPr>
              <a:t>Principe de fonctionnement sur Airbus A330/A340</a:t>
            </a:r>
          </a:p>
        </p:txBody>
      </p:sp>
      <p:pic>
        <p:nvPicPr>
          <p:cNvPr id="4" name="Espace réservé du contenu 3" descr="Bec A33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53214" y="1214407"/>
            <a:ext cx="6095238" cy="1923115"/>
          </a:xfrm>
          <a:prstGeom prst="rect">
            <a:avLst/>
          </a:prstGeom>
          <a:ln/>
        </p:spPr>
        <p:style>
          <a:lnRef idx="2">
            <a:schemeClr val="accent2"/>
          </a:lnRef>
          <a:fillRef idx="1">
            <a:schemeClr val="lt1"/>
          </a:fillRef>
          <a:effectRef idx="0">
            <a:schemeClr val="accent2"/>
          </a:effectRef>
          <a:fontRef idx="minor">
            <a:schemeClr val="dk1"/>
          </a:fontRef>
        </p:style>
      </p:pic>
      <p:pic>
        <p:nvPicPr>
          <p:cNvPr id="5" name="Image 4" descr="Bec A340"/>
          <p:cNvPicPr/>
          <p:nvPr/>
        </p:nvPicPr>
        <p:blipFill>
          <a:blip r:embed="rId4">
            <a:extLst>
              <a:ext uri="{28A0092B-C50C-407E-A947-70E740481C1C}">
                <a14:useLocalDpi xmlns:a14="http://schemas.microsoft.com/office/drawing/2010/main" val="0"/>
              </a:ext>
            </a:extLst>
          </a:blip>
          <a:srcRect/>
          <a:stretch>
            <a:fillRect/>
          </a:stretch>
        </p:blipFill>
        <p:spPr bwMode="auto">
          <a:xfrm>
            <a:off x="5753214" y="3349605"/>
            <a:ext cx="5937358" cy="1900557"/>
          </a:xfrm>
          <a:prstGeom prst="rect">
            <a:avLst/>
          </a:prstGeom>
          <a:ln/>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8989541F-0A30-029A-36BC-826817788434}"/>
              </a:ext>
            </a:extLst>
          </p:cNvPr>
          <p:cNvSpPr txBox="1"/>
          <p:nvPr/>
        </p:nvSpPr>
        <p:spPr>
          <a:xfrm>
            <a:off x="110836" y="1214407"/>
            <a:ext cx="5430982"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kern="1200" dirty="0">
                <a:solidFill>
                  <a:schemeClr val="tx1"/>
                </a:solidFill>
                <a:effectLst/>
                <a:latin typeface="+mn-lt"/>
                <a:ea typeface="+mn-ea"/>
                <a:cs typeface="+mn-cs"/>
              </a:rPr>
              <a:t>L'entraînement des becs d'attaque sur Airbus A330/A340 est totalement différent des A300/A310. </a:t>
            </a:r>
          </a:p>
          <a:p>
            <a:pPr marL="285750" indent="-285750" algn="just">
              <a:lnSpc>
                <a:spcPct val="150000"/>
              </a:lnSpc>
              <a:buFont typeface="Arial" panose="020B0604020202020204" pitchFamily="34" charset="0"/>
              <a:buChar char="•"/>
            </a:pPr>
            <a:r>
              <a:rPr lang="fr-FR" sz="1800" kern="1200" dirty="0">
                <a:solidFill>
                  <a:schemeClr val="tx1"/>
                </a:solidFill>
                <a:effectLst/>
                <a:latin typeface="+mn-lt"/>
                <a:ea typeface="+mn-ea"/>
                <a:cs typeface="+mn-cs"/>
              </a:rPr>
              <a:t>De plus, la partie près du fuselage est différente du reste de l'aile.</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fr-FR" sz="1800" kern="1200" dirty="0">
                <a:solidFill>
                  <a:schemeClr val="tx1"/>
                </a:solidFill>
                <a:effectLst/>
                <a:latin typeface="+mn-lt"/>
                <a:ea typeface="+mn-ea"/>
                <a:cs typeface="+mn-cs"/>
              </a:rPr>
              <a:t>Un actionneur rotatif fait pivoter un levier qui entraîne une biellette pour la sortie ou la rentrée des becs. L'ensemble est maintenu par des rails coulissants entre des galets.</a:t>
            </a: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fr-FR" sz="1800" kern="1200" dirty="0">
                <a:solidFill>
                  <a:schemeClr val="tx1"/>
                </a:solidFill>
                <a:effectLst/>
                <a:latin typeface="+mn-lt"/>
                <a:ea typeface="+mn-ea"/>
                <a:cs typeface="+mn-cs"/>
              </a:rPr>
              <a:t>Un pignon fixé sur un arbre d'entraînement agit sur une crémaillère solidaire d'un rail, pour la sortie et la rentrée des becs. L'ensemble est maintenu et coulisse entre des galets.</a:t>
            </a:r>
          </a:p>
        </p:txBody>
      </p:sp>
    </p:spTree>
    <p:extLst>
      <p:ext uri="{BB962C8B-B14F-4D97-AF65-F5344CB8AC3E}">
        <p14:creationId xmlns:p14="http://schemas.microsoft.com/office/powerpoint/2010/main" val="2581119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A5A263-D88E-3E39-FA4E-C9F3A834EBB5}"/>
              </a:ext>
            </a:extLst>
          </p:cNvPr>
          <p:cNvSpPr>
            <a:spLocks noGrp="1"/>
          </p:cNvSpPr>
          <p:nvPr>
            <p:ph type="title"/>
          </p:nvPr>
        </p:nvSpPr>
        <p:spPr>
          <a:xfrm>
            <a:off x="3934968" y="131762"/>
            <a:ext cx="5257800" cy="549275"/>
          </a:xfrm>
        </p:spPr>
        <p:txBody>
          <a:bodyPr>
            <a:normAutofit fontScale="90000"/>
          </a:bodyPr>
          <a:lstStyle/>
          <a:p>
            <a:r>
              <a:rPr lang="fr-FR" sz="4400" b="0" i="0" u="none" strike="noStrike" spc="0" dirty="0">
                <a:solidFill>
                  <a:srgbClr val="000000"/>
                </a:solidFill>
                <a:effectLst/>
                <a:latin typeface="Arial" panose="020B0604020202020204" pitchFamily="34" charset="0"/>
                <a:ea typeface="DejaVu Sans" panose="020B0603030804020204" pitchFamily="34" charset="0"/>
                <a:cs typeface="Arial" panose="020B0604020202020204" pitchFamily="34" charset="0"/>
              </a:rPr>
              <a:t>Facteur de charge</a:t>
            </a:r>
            <a:endParaRPr lang="fr-FR" dirty="0"/>
          </a:p>
        </p:txBody>
      </p:sp>
      <p:sp>
        <p:nvSpPr>
          <p:cNvPr id="3" name="Espace réservé du contenu 2">
            <a:extLst>
              <a:ext uri="{FF2B5EF4-FFF2-40B4-BE49-F238E27FC236}">
                <a16:creationId xmlns:a16="http://schemas.microsoft.com/office/drawing/2014/main" id="{DEA3CD17-F6A5-E6D0-A20A-0FAC2AD21EA6}"/>
              </a:ext>
            </a:extLst>
          </p:cNvPr>
          <p:cNvSpPr>
            <a:spLocks noGrp="1"/>
          </p:cNvSpPr>
          <p:nvPr>
            <p:ph idx="1"/>
          </p:nvPr>
        </p:nvSpPr>
        <p:spPr>
          <a:xfrm>
            <a:off x="752856" y="1253331"/>
            <a:ext cx="10515600" cy="3973426"/>
          </a:xfrm>
        </p:spPr>
        <p:style>
          <a:lnRef idx="2">
            <a:schemeClr val="accent1"/>
          </a:lnRef>
          <a:fillRef idx="1">
            <a:schemeClr val="lt1"/>
          </a:fillRef>
          <a:effectRef idx="0">
            <a:schemeClr val="accent1"/>
          </a:effectRef>
          <a:fontRef idx="minor">
            <a:schemeClr val="dk1"/>
          </a:fontRef>
        </p:style>
        <p:txBody>
          <a:bodyPr>
            <a:noAutofit/>
          </a:bodyPr>
          <a:lstStyle/>
          <a:p>
            <a:pPr algn="just"/>
            <a:r>
              <a:rPr lang="fr-FR" sz="2000" b="0" i="0" u="none" strike="noStrike" spc="0" dirty="0">
                <a:solidFill>
                  <a:srgbClr val="000000"/>
                </a:solidFill>
                <a:effectLst/>
                <a:ea typeface="DejaVu Sans" panose="020B0603030804020204" pitchFamily="34" charset="0"/>
                <a:cs typeface="Times New Roman" panose="02020603050405020304" pitchFamily="18" charset="0"/>
              </a:rPr>
              <a:t>Le facteur de charge de manœuvre ou de rafale, n, est un nombre sans dimension égal au rapport de </a:t>
            </a:r>
            <a:r>
              <a:rPr lang="fr-FR" sz="2000" dirty="0">
                <a:solidFill>
                  <a:srgbClr val="000000"/>
                </a:solidFill>
                <a:effectLst/>
                <a:ea typeface="DejaVu Sans" panose="020B0603030804020204" pitchFamily="34" charset="0"/>
                <a:cs typeface="Calibri" panose="020F0502020204030204" pitchFamily="34" charset="0"/>
              </a:rPr>
              <a:t>la </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portance aérodynamique totale (normale à la trajectoire de vol) </a:t>
            </a:r>
            <a:r>
              <a:rPr lang="fr-FR" sz="2000" dirty="0">
                <a:solidFill>
                  <a:srgbClr val="000000"/>
                </a:solidFill>
                <a:effectLst/>
                <a:ea typeface="DejaVu Sans" panose="020B0603030804020204" pitchFamily="34" charset="0"/>
                <a:cs typeface="Calibri" panose="020F0502020204030204" pitchFamily="34" charset="0"/>
              </a:rPr>
              <a:t>par </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le poids de l’avion..</a:t>
            </a:r>
            <a:endParaRPr lang="fr-FR" sz="2000" dirty="0">
              <a:solidFill>
                <a:srgbClr val="000000"/>
              </a:solidFill>
              <a:effectLst/>
              <a:ea typeface="DejaVu Sans" panose="020B0603030804020204" pitchFamily="34" charset="0"/>
              <a:cs typeface="Calibri" panose="020F0502020204030204" pitchFamily="34" charset="0"/>
            </a:endParaRPr>
          </a:p>
          <a:p>
            <a:pPr marL="0" indent="0" algn="ctr">
              <a:buNone/>
            </a:pPr>
            <a:r>
              <a:rPr lang="fr-FR" sz="2000" b="1" i="0" u="none" strike="noStrike" spc="0" dirty="0">
                <a:solidFill>
                  <a:srgbClr val="000000"/>
                </a:solidFill>
                <a:effectLst/>
                <a:ea typeface="DejaVu Sans" panose="020B0603030804020204" pitchFamily="34" charset="0"/>
                <a:cs typeface="Times New Roman" panose="02020603050405020304" pitchFamily="18" charset="0"/>
              </a:rPr>
              <a:t>n=</a:t>
            </a:r>
            <a:r>
              <a:rPr lang="fr-FR" sz="2000" b="1" i="0" u="none" strike="noStrike" spc="0" dirty="0" err="1">
                <a:solidFill>
                  <a:srgbClr val="000000"/>
                </a:solidFill>
                <a:effectLst/>
                <a:ea typeface="DejaVu Sans" panose="020B0603030804020204" pitchFamily="34" charset="0"/>
                <a:cs typeface="Times New Roman" panose="02020603050405020304" pitchFamily="18" charset="0"/>
              </a:rPr>
              <a:t>Fz</a:t>
            </a:r>
            <a:r>
              <a:rPr lang="fr-FR" sz="2000" b="1" i="0" u="none" strike="noStrike" spc="0" dirty="0">
                <a:solidFill>
                  <a:srgbClr val="000000"/>
                </a:solidFill>
                <a:effectLst/>
                <a:ea typeface="DejaVu Sans" panose="020B0603030804020204" pitchFamily="34" charset="0"/>
                <a:cs typeface="Times New Roman" panose="02020603050405020304" pitchFamily="18" charset="0"/>
              </a:rPr>
              <a:t>/p</a:t>
            </a:r>
            <a:endParaRPr lang="fr-FR" sz="2000" b="1" dirty="0">
              <a:solidFill>
                <a:srgbClr val="000000"/>
              </a:solidFill>
              <a:effectLst/>
              <a:ea typeface="DejaVu Sans" panose="020B0603030804020204" pitchFamily="34" charset="0"/>
              <a:cs typeface="Calibri" panose="020F0502020204030204" pitchFamily="34" charset="0"/>
            </a:endParaRPr>
          </a:p>
          <a:p>
            <a:pPr algn="just"/>
            <a:r>
              <a:rPr lang="fr-FR" sz="2000" b="0" i="0" u="none" strike="noStrike" spc="0" dirty="0">
                <a:solidFill>
                  <a:srgbClr val="000000"/>
                </a:solidFill>
                <a:effectLst/>
                <a:ea typeface="DejaVu Sans" panose="020B0603030804020204" pitchFamily="34" charset="0"/>
                <a:cs typeface="Times New Roman" panose="02020603050405020304" pitchFamily="18" charset="0"/>
              </a:rPr>
              <a:t>En vol, suivant la configuration ou le régime choisi: croisière, montée, descente, virages, rafales subies</a:t>
            </a:r>
            <a:r>
              <a:rPr lang="fr-FR" sz="2000" dirty="0">
                <a:solidFill>
                  <a:srgbClr val="000000"/>
                </a:solidFill>
                <a:ea typeface="DejaVu Sans" panose="020B0603030804020204" pitchFamily="34" charset="0"/>
                <a:cs typeface="Times New Roman" panose="02020603050405020304" pitchFamily="18" charset="0"/>
              </a:rPr>
              <a:t> :</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 </a:t>
            </a:r>
            <a:r>
              <a:rPr lang="fr-FR" sz="2000" b="0" i="1" u="none" strike="noStrike" spc="0" dirty="0">
                <a:solidFill>
                  <a:srgbClr val="000000"/>
                </a:solidFill>
                <a:effectLst/>
                <a:ea typeface="DejaVu Sans" panose="020B0603030804020204" pitchFamily="34" charset="0"/>
                <a:cs typeface="Times New Roman" panose="02020603050405020304" pitchFamily="18" charset="0"/>
              </a:rPr>
              <a:t>n</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 va sans cesse évoluer, </a:t>
            </a:r>
            <a:r>
              <a:rPr lang="fr-FR" sz="2000" b="0" i="0" u="none" strike="noStrike" spc="0" dirty="0" err="1">
                <a:solidFill>
                  <a:srgbClr val="000000"/>
                </a:solidFill>
                <a:effectLst/>
                <a:ea typeface="DejaVu Sans" panose="020B0603030804020204" pitchFamily="34" charset="0"/>
                <a:cs typeface="Times New Roman" panose="02020603050405020304" pitchFamily="18" charset="0"/>
              </a:rPr>
              <a:t>Fz</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 sera toujours équilibrée par </a:t>
            </a:r>
            <a:r>
              <a:rPr lang="fr-FR" sz="2000" b="0" i="0" u="none" strike="noStrike" spc="0" dirty="0" err="1">
                <a:solidFill>
                  <a:srgbClr val="000000"/>
                </a:solidFill>
                <a:effectLst/>
                <a:ea typeface="DejaVu Sans" panose="020B0603030804020204" pitchFamily="34" charset="0"/>
                <a:cs typeface="Times New Roman" panose="02020603050405020304" pitchFamily="18" charset="0"/>
              </a:rPr>
              <a:t>n.P</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 </a:t>
            </a:r>
          </a:p>
          <a:p>
            <a:pPr marL="0" indent="0" algn="just">
              <a:buNone/>
            </a:pPr>
            <a:r>
              <a:rPr lang="fr-FR" sz="2000" b="0" i="0" u="none" strike="noStrike" spc="0" dirty="0">
                <a:solidFill>
                  <a:srgbClr val="000000"/>
                </a:solidFill>
                <a:effectLst/>
                <a:ea typeface="DejaVu Sans" panose="020B0603030804020204" pitchFamily="34" charset="0"/>
                <a:cs typeface="Times New Roman" panose="02020603050405020304" pitchFamily="18" charset="0"/>
              </a:rPr>
              <a:t>     Il en résulte que toutes les charges normales à la trajectoire de vol sont multipliées par n.</a:t>
            </a:r>
            <a:endParaRPr lang="fr-FR" sz="2000" dirty="0">
              <a:solidFill>
                <a:srgbClr val="000000"/>
              </a:solidFill>
              <a:effectLst/>
              <a:ea typeface="DejaVu Sans" panose="020B0603030804020204" pitchFamily="34" charset="0"/>
              <a:cs typeface="Calibri" panose="020F0502020204030204" pitchFamily="34" charset="0"/>
            </a:endParaRPr>
          </a:p>
          <a:p>
            <a:pPr algn="just"/>
            <a:r>
              <a:rPr lang="fr-FR" sz="2000" b="0" i="0" u="none" strike="noStrike" spc="0" dirty="0">
                <a:solidFill>
                  <a:srgbClr val="000000"/>
                </a:solidFill>
                <a:effectLst/>
                <a:ea typeface="DejaVu Sans" panose="020B0603030804020204" pitchFamily="34" charset="0"/>
                <a:cs typeface="Times New Roman" panose="02020603050405020304" pitchFamily="18" charset="0"/>
              </a:rPr>
              <a:t>Les efforts étant multipliés par n, les contraintes le sont également ; </a:t>
            </a:r>
          </a:p>
          <a:p>
            <a:pPr algn="just"/>
            <a:r>
              <a:rPr lang="fr-FR" sz="2000" dirty="0">
                <a:solidFill>
                  <a:srgbClr val="000000"/>
                </a:solidFill>
                <a:effectLst/>
                <a:ea typeface="DejaVu Sans" panose="020B0603030804020204" pitchFamily="34" charset="0"/>
                <a:cs typeface="Calibri" panose="020F0502020204030204" pitchFamily="34" charset="0"/>
              </a:rPr>
              <a:t>il </a:t>
            </a:r>
            <a:r>
              <a:rPr lang="fr-FR" sz="2000" b="0" i="0" u="none" strike="noStrike" spc="0" dirty="0">
                <a:solidFill>
                  <a:srgbClr val="000000"/>
                </a:solidFill>
                <a:effectLst/>
                <a:ea typeface="DejaVu Sans" panose="020B0603030804020204" pitchFamily="34" charset="0"/>
                <a:cs typeface="Times New Roman" panose="02020603050405020304" pitchFamily="18" charset="0"/>
              </a:rPr>
              <a:t>est nécessaire de limiter le facteur de charge: facteur de charge limite correspondant à la limite élastique de la structure.</a:t>
            </a:r>
            <a:endParaRPr lang="fr-FR" sz="2000" dirty="0">
              <a:solidFill>
                <a:srgbClr val="000000"/>
              </a:solidFill>
              <a:effectLst/>
              <a:ea typeface="DejaVu Sans" panose="020B0603030804020204" pitchFamily="34" charset="0"/>
              <a:cs typeface="Calibri" panose="020F0502020204030204" pitchFamily="34" charset="0"/>
            </a:endParaRPr>
          </a:p>
          <a:p>
            <a:pPr algn="just"/>
            <a:r>
              <a:rPr lang="fr-FR" sz="2000" b="0" i="0" u="none" strike="noStrike" spc="0" dirty="0">
                <a:solidFill>
                  <a:srgbClr val="000000"/>
                </a:solidFill>
                <a:effectLst/>
                <a:ea typeface="DejaVu Sans" panose="020B0603030804020204" pitchFamily="34" charset="0"/>
                <a:cs typeface="Times New Roman" panose="02020603050405020304" pitchFamily="18" charset="0"/>
              </a:rPr>
              <a:t>Le constructeur devra, pour dimensionner la structure, se fixer des valeurs de vitesses et de facteurs de charge</a:t>
            </a:r>
            <a:endParaRPr lang="fr-FR" sz="2000" dirty="0"/>
          </a:p>
        </p:txBody>
      </p:sp>
    </p:spTree>
    <p:extLst>
      <p:ext uri="{BB962C8B-B14F-4D97-AF65-F5344CB8AC3E}">
        <p14:creationId xmlns:p14="http://schemas.microsoft.com/office/powerpoint/2010/main" val="13399446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25815" y="86970"/>
            <a:ext cx="3540369" cy="637198"/>
          </a:xfrm>
        </p:spPr>
        <p:txBody>
          <a:bodyPr>
            <a:normAutofit/>
          </a:bodyPr>
          <a:lstStyle/>
          <a:p>
            <a:r>
              <a:rPr lang="fr-FR" sz="2800" b="1" dirty="0">
                <a:latin typeface="Arial" panose="020B0604020202020204" pitchFamily="34" charset="0"/>
                <a:cs typeface="Arial" panose="020B0604020202020204" pitchFamily="34" charset="0"/>
              </a:rPr>
              <a:t>Bec (volet) </a:t>
            </a:r>
            <a:r>
              <a:rPr lang="fr-FR" sz="2800" b="1" dirty="0" err="1">
                <a:latin typeface="Arial" panose="020B0604020202020204" pitchFamily="34" charset="0"/>
                <a:cs typeface="Arial" panose="020B0604020202020204" pitchFamily="34" charset="0"/>
              </a:rPr>
              <a:t>Krueger</a:t>
            </a:r>
            <a:endParaRPr lang="fr-FR" sz="2800" dirty="0">
              <a:latin typeface="Arial" panose="020B0604020202020204" pitchFamily="34" charset="0"/>
              <a:cs typeface="Arial" panose="020B0604020202020204" pitchFamily="34" charset="0"/>
            </a:endParaRPr>
          </a:p>
        </p:txBody>
      </p:sp>
      <p:pic>
        <p:nvPicPr>
          <p:cNvPr id="4" name="Espace réservé du contenu 3" descr="Volet kruger"/>
          <p:cNvPicPr>
            <a:picLocks noGrp="1"/>
          </p:cNvPicPr>
          <p:nvPr>
            <p:ph idx="1"/>
          </p:nvPr>
        </p:nvPicPr>
        <p:blipFill rotWithShape="1">
          <a:blip r:embed="rId3">
            <a:extLst>
              <a:ext uri="{28A0092B-C50C-407E-A947-70E740481C1C}">
                <a14:useLocalDpi xmlns:a14="http://schemas.microsoft.com/office/drawing/2010/main" val="0"/>
              </a:ext>
            </a:extLst>
          </a:blip>
          <a:srcRect b="11799"/>
          <a:stretch/>
        </p:blipFill>
        <p:spPr bwMode="auto">
          <a:xfrm>
            <a:off x="2494883" y="724168"/>
            <a:ext cx="6898499" cy="3210523"/>
          </a:xfrm>
          <a:prstGeom prst="rect">
            <a:avLst/>
          </a:prstGeom>
          <a:noFill/>
          <a:ln>
            <a:noFill/>
          </a:ln>
        </p:spPr>
      </p:pic>
      <p:sp>
        <p:nvSpPr>
          <p:cNvPr id="5" name="ZoneTexte 4">
            <a:extLst>
              <a:ext uri="{FF2B5EF4-FFF2-40B4-BE49-F238E27FC236}">
                <a16:creationId xmlns:a16="http://schemas.microsoft.com/office/drawing/2014/main" id="{4E2EA28A-8054-4DD5-B4B7-F5CD442E8B33}"/>
              </a:ext>
            </a:extLst>
          </p:cNvPr>
          <p:cNvSpPr txBox="1"/>
          <p:nvPr/>
        </p:nvSpPr>
        <p:spPr>
          <a:xfrm>
            <a:off x="152398" y="4080072"/>
            <a:ext cx="11887201"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b="0" i="0" dirty="0">
                <a:solidFill>
                  <a:srgbClr val="000000"/>
                </a:solidFill>
                <a:effectLst/>
              </a:rPr>
              <a:t>Le plus souvent, les dispositifs de bord d'attaque sont déployés dans et hors de l'aile par un mouvement de «glisse» en utilisant des mécanismes de vérins et de rails </a:t>
            </a:r>
          </a:p>
          <a:p>
            <a:pPr marL="285750" indent="-285750" algn="just">
              <a:buFont typeface="Arial" panose="020B0604020202020204" pitchFamily="34" charset="0"/>
              <a:buChar char="•"/>
            </a:pPr>
            <a:r>
              <a:rPr lang="fr-FR" b="0" i="0" dirty="0">
                <a:solidFill>
                  <a:srgbClr val="000000"/>
                </a:solidFill>
                <a:effectLst/>
              </a:rPr>
              <a:t>tandis qu'un volet Krüger tourne autour d'un point d'articulation fixe en décrivant un mouvement circulaire pendant son déploiement.</a:t>
            </a:r>
          </a:p>
          <a:p>
            <a:pPr marL="285750" indent="-285750" algn="just">
              <a:buFont typeface="Arial" panose="020B0604020202020204" pitchFamily="34" charset="0"/>
              <a:buChar char="•"/>
            </a:pPr>
            <a:r>
              <a:rPr lang="fr-FR" b="0" i="0" dirty="0">
                <a:solidFill>
                  <a:srgbClr val="000000"/>
                </a:solidFill>
                <a:effectLst/>
              </a:rPr>
              <a:t>Ce type de volet fut inventé par l'ingénieur allemand Werner Krüger en 1943 et actuellement encore utilisé sur les bords d'attaque des gros avions entre le fuselage et les moteurs (bimoteur) et le fuselage et les moteurs internes (quadriréacteur).</a:t>
            </a:r>
          </a:p>
          <a:p>
            <a:pPr marL="285750" indent="-285750" algn="just">
              <a:buFont typeface="Arial" panose="020B0604020202020204" pitchFamily="34" charset="0"/>
              <a:buChar char="•"/>
            </a:pPr>
            <a:r>
              <a:rPr lang="fr-FR" kern="1200" dirty="0">
                <a:solidFill>
                  <a:schemeClr val="tx1"/>
                </a:solidFill>
                <a:effectLst/>
                <a:ea typeface="+mn-ea"/>
                <a:cs typeface="+mn-cs"/>
              </a:rPr>
              <a:t>Effets : Augmentation de la portance par augmentation de la surface alaire et augmentation de la courbure, avec infléchissement de la trajectoire des filets d’air bien en amont de l'aile.</a:t>
            </a:r>
            <a:endParaRPr lang="fr-FR" dirty="0"/>
          </a:p>
        </p:txBody>
      </p:sp>
    </p:spTree>
    <p:extLst>
      <p:ext uri="{BB962C8B-B14F-4D97-AF65-F5344CB8AC3E}">
        <p14:creationId xmlns:p14="http://schemas.microsoft.com/office/powerpoint/2010/main" val="2770332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53154" y="224448"/>
            <a:ext cx="5685692" cy="549275"/>
          </a:xfrm>
        </p:spPr>
        <p:txBody>
          <a:bodyPr>
            <a:normAutofit/>
          </a:bodyPr>
          <a:lstStyle/>
          <a:p>
            <a:pPr algn="ctr"/>
            <a:r>
              <a:rPr lang="fr-FR" sz="2800" b="1" dirty="0">
                <a:latin typeface="Arial" panose="020B0604020202020204" pitchFamily="34" charset="0"/>
                <a:cs typeface="Arial" panose="020B0604020202020204" pitchFamily="34" charset="0"/>
              </a:rPr>
              <a:t>Dispositifs de bord de fuite</a:t>
            </a:r>
            <a:endParaRPr lang="fr-FR" sz="2800" dirty="0">
              <a:latin typeface="Arial" panose="020B0604020202020204" pitchFamily="34" charset="0"/>
              <a:cs typeface="Arial" panose="020B0604020202020204" pitchFamily="34" charset="0"/>
            </a:endParaRPr>
          </a:p>
        </p:txBody>
      </p:sp>
      <p:sp>
        <p:nvSpPr>
          <p:cNvPr id="4" name="Rectangle 3"/>
          <p:cNvSpPr/>
          <p:nvPr/>
        </p:nvSpPr>
        <p:spPr>
          <a:xfrm>
            <a:off x="521676" y="1287242"/>
            <a:ext cx="6828693"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Le principe repose sur l’augmentation de courbure de l’aile et éventuellement de la surface.</a:t>
            </a:r>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21676" y="4618664"/>
            <a:ext cx="6846279" cy="1764644"/>
          </a:xfrm>
          <a:prstGeom prst="rect">
            <a:avLst/>
          </a:prstGeom>
          <a:noFill/>
          <a:ln w="19050">
            <a:solidFill>
              <a:schemeClr val="tx1"/>
            </a:solidFill>
          </a:ln>
        </p:spPr>
      </p:pic>
      <p:sp>
        <p:nvSpPr>
          <p:cNvPr id="7" name="Rectangle 6"/>
          <p:cNvSpPr/>
          <p:nvPr/>
        </p:nvSpPr>
        <p:spPr>
          <a:xfrm>
            <a:off x="521676" y="2191206"/>
            <a:ext cx="6846279" cy="25340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Agit à la fois en intrados comme le volet d’intrados et sur l’extrados (accélération des filets d’air); </a:t>
            </a:r>
          </a:p>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Risque de décollement de la couche limite;</a:t>
            </a:r>
          </a:p>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Sa simplicité en fait le système hypersustentateur des avions légers.</a:t>
            </a:r>
          </a:p>
          <a:p>
            <a:pPr algn="just">
              <a:lnSpc>
                <a:spcPct val="150000"/>
              </a:lnSpc>
              <a:spcAft>
                <a:spcPts val="0"/>
              </a:spcAft>
            </a:pPr>
            <a:endParaRPr lang="fr-FR" dirty="0">
              <a:latin typeface="Arial" panose="020B0604020202020204" pitchFamily="34" charset="0"/>
              <a:ea typeface="Calibri" panose="020F0502020204030204" pitchFamily="34" charset="0"/>
              <a:cs typeface="Arial" panose="020B0604020202020204" pitchFamily="34" charset="0"/>
            </a:endParaRPr>
          </a:p>
        </p:txBody>
      </p:sp>
      <p:pic>
        <p:nvPicPr>
          <p:cNvPr id="8" name="Image 7" descr="Influence des volets sur CZ"/>
          <p:cNvPicPr/>
          <p:nvPr/>
        </p:nvPicPr>
        <p:blipFill>
          <a:blip r:embed="rId4">
            <a:extLst>
              <a:ext uri="{28A0092B-C50C-407E-A947-70E740481C1C}">
                <a14:useLocalDpi xmlns:a14="http://schemas.microsoft.com/office/drawing/2010/main" val="0"/>
              </a:ext>
            </a:extLst>
          </a:blip>
          <a:srcRect/>
          <a:stretch>
            <a:fillRect/>
          </a:stretch>
        </p:blipFill>
        <p:spPr bwMode="auto">
          <a:xfrm>
            <a:off x="7719500" y="1287242"/>
            <a:ext cx="4091500" cy="5096066"/>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191403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53154" y="224448"/>
            <a:ext cx="5685692" cy="549275"/>
          </a:xfrm>
        </p:spPr>
        <p:txBody>
          <a:bodyPr>
            <a:normAutofit/>
          </a:bodyPr>
          <a:lstStyle/>
          <a:p>
            <a:pPr algn="ctr"/>
            <a:r>
              <a:rPr lang="fr-FR" sz="2800" b="1" dirty="0">
                <a:latin typeface="Arial" panose="020B0604020202020204" pitchFamily="34" charset="0"/>
                <a:cs typeface="Arial" panose="020B0604020202020204" pitchFamily="34" charset="0"/>
              </a:rPr>
              <a:t>Dispositifs de bord de fuite</a:t>
            </a:r>
            <a:endParaRPr lang="fr-FR" sz="2800" dirty="0">
              <a:latin typeface="Arial" panose="020B0604020202020204" pitchFamily="34" charset="0"/>
              <a:cs typeface="Arial" panose="020B0604020202020204" pitchFamily="34" charset="0"/>
            </a:endParaRPr>
          </a:p>
        </p:txBody>
      </p:sp>
      <p:sp>
        <p:nvSpPr>
          <p:cNvPr id="7" name="Rectangle 6"/>
          <p:cNvSpPr/>
          <p:nvPr/>
        </p:nvSpPr>
        <p:spPr>
          <a:xfrm>
            <a:off x="535531" y="2381751"/>
            <a:ext cx="6846279" cy="25340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kern="1200" dirty="0">
                <a:solidFill>
                  <a:schemeClr val="tx1"/>
                </a:solidFill>
                <a:effectLst/>
                <a:latin typeface="+mn-lt"/>
                <a:ea typeface="+mn-ea"/>
                <a:cs typeface="+mn-cs"/>
              </a:rPr>
              <a:t>Leur but est d'augmenter la portance à basse vitesse, en particulier pendant les phases de décollage et d'atterrissage. </a:t>
            </a:r>
          </a:p>
          <a:p>
            <a:pPr marL="285750" indent="-285750" algn="just">
              <a:lnSpc>
                <a:spcPct val="150000"/>
              </a:lnSpc>
              <a:buFont typeface="Arial" panose="020B0604020202020204" pitchFamily="34" charset="0"/>
              <a:buChar char="•"/>
            </a:pPr>
            <a:r>
              <a:rPr lang="fr-FR" sz="1800" kern="1200" dirty="0">
                <a:solidFill>
                  <a:schemeClr val="tx1"/>
                </a:solidFill>
                <a:effectLst/>
                <a:latin typeface="+mn-lt"/>
                <a:ea typeface="+mn-ea"/>
                <a:cs typeface="+mn-cs"/>
              </a:rPr>
              <a:t>Bien que ceux-ci créent une augmentation de portance, ils créent également une augmentation de traînée qui peut aider ou gêner en fonction de la situation (décollage, approche ou atterrissage).</a:t>
            </a:r>
          </a:p>
          <a:p>
            <a:pPr marL="285750" indent="-285750" algn="just">
              <a:lnSpc>
                <a:spcPct val="150000"/>
              </a:lnSpc>
              <a:spcAft>
                <a:spcPts val="0"/>
              </a:spcAft>
              <a:buFont typeface="Arial" panose="020B0604020202020204" pitchFamily="34" charset="0"/>
              <a:buChar char="•"/>
            </a:pPr>
            <a:endParaRPr lang="fr-FR" dirty="0">
              <a:latin typeface="Arial" panose="020B0604020202020204" pitchFamily="34" charset="0"/>
              <a:ea typeface="Calibri" panose="020F0502020204030204" pitchFamily="34" charset="0"/>
              <a:cs typeface="Arial" panose="020B0604020202020204" pitchFamily="34" charset="0"/>
            </a:endParaRPr>
          </a:p>
        </p:txBody>
      </p:sp>
      <p:pic>
        <p:nvPicPr>
          <p:cNvPr id="8" name="Image 7" descr="Influence des volets sur CZ"/>
          <p:cNvPicPr/>
          <p:nvPr/>
        </p:nvPicPr>
        <p:blipFill>
          <a:blip r:embed="rId3">
            <a:extLst>
              <a:ext uri="{28A0092B-C50C-407E-A947-70E740481C1C}">
                <a14:useLocalDpi xmlns:a14="http://schemas.microsoft.com/office/drawing/2010/main" val="0"/>
              </a:ext>
            </a:extLst>
          </a:blip>
          <a:srcRect/>
          <a:stretch>
            <a:fillRect/>
          </a:stretch>
        </p:blipFill>
        <p:spPr bwMode="auto">
          <a:xfrm>
            <a:off x="7719500" y="1287242"/>
            <a:ext cx="4091500" cy="5096066"/>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435632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Volet de Courbure Portanc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1875" y="1374011"/>
            <a:ext cx="6944156" cy="3929665"/>
          </a:xfrm>
          <a:prstGeom prst="rect">
            <a:avLst/>
          </a:prstGeom>
          <a:ln/>
        </p:spPr>
        <p:style>
          <a:lnRef idx="2">
            <a:schemeClr val="dk1"/>
          </a:lnRef>
          <a:fillRef idx="1">
            <a:schemeClr val="lt1"/>
          </a:fillRef>
          <a:effectRef idx="0">
            <a:schemeClr val="dk1"/>
          </a:effectRef>
          <a:fontRef idx="minor">
            <a:schemeClr val="dk1"/>
          </a:fontRef>
        </p:style>
      </p:pic>
      <p:sp>
        <p:nvSpPr>
          <p:cNvPr id="6" name="Titre 1"/>
          <p:cNvSpPr>
            <a:spLocks noGrp="1"/>
          </p:cNvSpPr>
          <p:nvPr>
            <p:ph type="title"/>
          </p:nvPr>
        </p:nvSpPr>
        <p:spPr>
          <a:xfrm>
            <a:off x="3429000" y="611309"/>
            <a:ext cx="5685692" cy="549275"/>
          </a:xfrm>
        </p:spPr>
        <p:txBody>
          <a:bodyPr>
            <a:normAutofit/>
          </a:bodyPr>
          <a:lstStyle/>
          <a:p>
            <a:pPr algn="ctr"/>
            <a:r>
              <a:rPr lang="fr-FR" sz="2800" b="1" dirty="0">
                <a:latin typeface="Arial" panose="020B0604020202020204" pitchFamily="34" charset="0"/>
                <a:cs typeface="Arial" panose="020B0604020202020204" pitchFamily="34" charset="0"/>
              </a:rPr>
              <a:t>Dispositifs de bord de fuite</a:t>
            </a:r>
            <a:endParaRPr lang="fr-FR" sz="2800" dirty="0">
              <a:latin typeface="Arial" panose="020B0604020202020204" pitchFamily="34" charset="0"/>
              <a:cs typeface="Arial" panose="020B0604020202020204" pitchFamily="34" charset="0"/>
            </a:endParaRPr>
          </a:p>
        </p:txBody>
      </p:sp>
      <p:sp>
        <p:nvSpPr>
          <p:cNvPr id="7" name="Rectangle 6"/>
          <p:cNvSpPr/>
          <p:nvPr/>
        </p:nvSpPr>
        <p:spPr>
          <a:xfrm>
            <a:off x="1570892" y="5517104"/>
            <a:ext cx="9401908" cy="646331"/>
          </a:xfrm>
          <a:prstGeom prst="rect">
            <a:avLst/>
          </a:prstGeom>
        </p:spPr>
        <p:txBody>
          <a:bodyPr wrap="square">
            <a:spAutoFit/>
          </a:bodyPr>
          <a:lstStyle/>
          <a:p>
            <a:pPr lvl="0">
              <a:defRPr/>
            </a:pPr>
            <a:r>
              <a:rPr lang="fr-FR" dirty="0"/>
              <a:t>À noter également que l'augmentation de portance déplace le CP (centre de poussée) vers l'arrière entraînant un moment de tangage.</a:t>
            </a:r>
          </a:p>
        </p:txBody>
      </p:sp>
    </p:spTree>
    <p:extLst>
      <p:ext uri="{BB962C8B-B14F-4D97-AF65-F5344CB8AC3E}">
        <p14:creationId xmlns:p14="http://schemas.microsoft.com/office/powerpoint/2010/main" val="42657641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64169" y="259618"/>
            <a:ext cx="4976447" cy="865798"/>
          </a:xfrm>
        </p:spPr>
        <p:txBody>
          <a:bodyPr>
            <a:normAutofit/>
          </a:bodyPr>
          <a:lstStyle/>
          <a:p>
            <a:pPr algn="ctr"/>
            <a:r>
              <a:rPr lang="fr-FR" sz="2800" b="1" dirty="0">
                <a:latin typeface="Arial" panose="020B0604020202020204" pitchFamily="34" charset="0"/>
                <a:cs typeface="Arial" panose="020B0604020202020204" pitchFamily="34" charset="0"/>
              </a:rPr>
              <a:t>Volets hypersustentateurs</a:t>
            </a:r>
            <a:endParaRPr lang="fr-FR" sz="2800" dirty="0">
              <a:latin typeface="Arial" panose="020B0604020202020204" pitchFamily="34" charset="0"/>
              <a:cs typeface="Arial" panose="020B0604020202020204" pitchFamily="34" charset="0"/>
            </a:endParaRPr>
          </a:p>
        </p:txBody>
      </p:sp>
      <p:pic>
        <p:nvPicPr>
          <p:cNvPr id="4" name="Espace réservé du contenu 3" descr="Volet de Courbure A32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67218" y="1125416"/>
            <a:ext cx="6488722" cy="5164548"/>
          </a:xfrm>
          <a:prstGeom prst="rect">
            <a:avLst/>
          </a:prstGeom>
          <a:ln/>
        </p:spPr>
        <p:style>
          <a:lnRef idx="2">
            <a:schemeClr val="dk1"/>
          </a:lnRef>
          <a:fillRef idx="1">
            <a:schemeClr val="lt1"/>
          </a:fillRef>
          <a:effectRef idx="0">
            <a:schemeClr val="dk1"/>
          </a:effectRef>
          <a:fontRef idx="minor">
            <a:schemeClr val="dk1"/>
          </a:fontRef>
        </p:style>
      </p:pic>
      <p:sp>
        <p:nvSpPr>
          <p:cNvPr id="6" name="Rectangle 5"/>
          <p:cNvSpPr/>
          <p:nvPr/>
        </p:nvSpPr>
        <p:spPr>
          <a:xfrm>
            <a:off x="531268" y="2614530"/>
            <a:ext cx="4290113" cy="166840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gn="just">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Appelés volets ou </a:t>
            </a:r>
            <a:r>
              <a:rPr lang="fr-FR" dirty="0" err="1">
                <a:latin typeface="Arial" panose="020B0604020202020204" pitchFamily="34" charset="0"/>
                <a:cs typeface="Arial" panose="020B0604020202020204" pitchFamily="34" charset="0"/>
              </a:rPr>
              <a:t>Flaps</a:t>
            </a:r>
            <a:r>
              <a:rPr lang="fr-FR" dirty="0">
                <a:latin typeface="Arial" panose="020B0604020202020204" pitchFamily="34" charset="0"/>
                <a:cs typeface="Arial" panose="020B0604020202020204" pitchFamily="34" charset="0"/>
              </a:rPr>
              <a:t> (en anglais),</a:t>
            </a:r>
          </a:p>
          <a:p>
            <a:pPr marL="285750" indent="-285750" algn="just">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 Ils se situent au bord de fuite de l'aile entre les ailerons et le fuselage</a:t>
            </a:r>
          </a:p>
        </p:txBody>
      </p:sp>
    </p:spTree>
    <p:extLst>
      <p:ext uri="{BB962C8B-B14F-4D97-AF65-F5344CB8AC3E}">
        <p14:creationId xmlns:p14="http://schemas.microsoft.com/office/powerpoint/2010/main" val="27380656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04891" y="174658"/>
            <a:ext cx="7042639" cy="619613"/>
          </a:xfrm>
        </p:spPr>
        <p:txBody>
          <a:bodyPr>
            <a:normAutofit fontScale="90000"/>
          </a:bodyPr>
          <a:lstStyle/>
          <a:p>
            <a:r>
              <a:rPr lang="fr-FR" sz="2800" b="1" dirty="0">
                <a:latin typeface="Arial" panose="020B0604020202020204" pitchFamily="34" charset="0"/>
                <a:cs typeface="Arial" panose="020B0604020202020204" pitchFamily="34" charset="0"/>
              </a:rPr>
              <a:t>Différents types de volets: Volet d'intrados</a:t>
            </a:r>
            <a:endParaRPr lang="fr-FR" sz="2800" dirty="0">
              <a:latin typeface="Arial" panose="020B0604020202020204" pitchFamily="34" charset="0"/>
              <a:cs typeface="Arial" panose="020B0604020202020204" pitchFamily="34" charset="0"/>
            </a:endParaRPr>
          </a:p>
        </p:txBody>
      </p:sp>
      <p:pic>
        <p:nvPicPr>
          <p:cNvPr id="4" name="Image 3" descr="Volet d'intrados"/>
          <p:cNvPicPr/>
          <p:nvPr/>
        </p:nvPicPr>
        <p:blipFill>
          <a:blip r:embed="rId3">
            <a:extLst>
              <a:ext uri="{28A0092B-C50C-407E-A947-70E740481C1C}">
                <a14:useLocalDpi xmlns:a14="http://schemas.microsoft.com/office/drawing/2010/main" val="0"/>
              </a:ext>
            </a:extLst>
          </a:blip>
          <a:srcRect/>
          <a:stretch>
            <a:fillRect/>
          </a:stretch>
        </p:blipFill>
        <p:spPr bwMode="auto">
          <a:xfrm>
            <a:off x="2325099" y="4017081"/>
            <a:ext cx="8202221" cy="1947301"/>
          </a:xfrm>
          <a:prstGeom prst="rect">
            <a:avLst/>
          </a:prstGeom>
          <a:ln/>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879230" y="913507"/>
            <a:ext cx="10498016" cy="295016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ts val="2500"/>
              </a:lnSpc>
              <a:buFont typeface="Arial" panose="020B0604020202020204" pitchFamily="34" charset="0"/>
              <a:buChar char="•"/>
              <a:defRPr/>
            </a:pPr>
            <a:r>
              <a:rPr lang="fr-FR" dirty="0">
                <a:latin typeface="Arial" panose="020B0604020202020204" pitchFamily="34" charset="0"/>
                <a:cs typeface="Arial" panose="020B0604020202020204" pitchFamily="34" charset="0"/>
              </a:rPr>
              <a:t>Sa structure est simple et ses performances sont très bonnes pour la portance. </a:t>
            </a:r>
          </a:p>
          <a:p>
            <a:pPr marL="285750" lvl="0" indent="-285750">
              <a:lnSpc>
                <a:spcPts val="2500"/>
              </a:lnSpc>
              <a:buFont typeface="Arial" panose="020B0604020202020204" pitchFamily="34" charset="0"/>
              <a:buChar char="•"/>
              <a:defRPr/>
            </a:pPr>
            <a:endParaRPr lang="fr-FR" dirty="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a:latin typeface="Arial" panose="020B0604020202020204" pitchFamily="34" charset="0"/>
                <a:cs typeface="Arial" panose="020B0604020202020204" pitchFamily="34" charset="0"/>
              </a:rPr>
              <a:t>L'extrados de l'aile est inchangée, le volet déforme seulement l'intrados. </a:t>
            </a:r>
          </a:p>
          <a:p>
            <a:pPr marL="285750" lvl="0" indent="-285750">
              <a:lnSpc>
                <a:spcPts val="2500"/>
              </a:lnSpc>
              <a:buFont typeface="Arial" panose="020B0604020202020204" pitchFamily="34" charset="0"/>
              <a:buChar char="•"/>
              <a:defRPr/>
            </a:pPr>
            <a:r>
              <a:rPr lang="fr-FR" dirty="0">
                <a:latin typeface="Arial" panose="020B0604020202020204" pitchFamily="34" charset="0"/>
                <a:cs typeface="Arial" panose="020B0604020202020204" pitchFamily="34" charset="0"/>
              </a:rPr>
              <a:t>L'augmentation de traînée en relation avec l'espace « mort » derrière le volet est tolérable, voire désirable pour la phase d'atterrissage. </a:t>
            </a:r>
          </a:p>
          <a:p>
            <a:pPr lvl="0">
              <a:lnSpc>
                <a:spcPts val="2500"/>
              </a:lnSpc>
              <a:defRPr/>
            </a:pPr>
            <a:r>
              <a:rPr lang="fr-FR" dirty="0">
                <a:latin typeface="Arial" panose="020B0604020202020204" pitchFamily="34" charset="0"/>
                <a:cs typeface="Arial" panose="020B0604020202020204" pitchFamily="34" charset="0"/>
              </a:rPr>
              <a:t>. </a:t>
            </a:r>
          </a:p>
          <a:p>
            <a:pPr marL="285750" lvl="0" indent="-285750">
              <a:lnSpc>
                <a:spcPts val="2500"/>
              </a:lnSpc>
              <a:buFont typeface="Arial" panose="020B0604020202020204" pitchFamily="34" charset="0"/>
              <a:buChar char="•"/>
              <a:defRPr/>
            </a:pPr>
            <a:endParaRPr lang="fr-FR" dirty="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a:latin typeface="Arial" panose="020B0604020202020204" pitchFamily="34" charset="0"/>
                <a:cs typeface="Arial" panose="020B0604020202020204" pitchFamily="34" charset="0"/>
              </a:rPr>
              <a:t>En revanche, le sillage de ce type de volet est susceptible d'engendrer des vibrations sur les empennages de l'avion.</a:t>
            </a:r>
          </a:p>
        </p:txBody>
      </p:sp>
      <p:sp>
        <p:nvSpPr>
          <p:cNvPr id="6" name="ZoneTexte 5">
            <a:extLst>
              <a:ext uri="{FF2B5EF4-FFF2-40B4-BE49-F238E27FC236}">
                <a16:creationId xmlns:a16="http://schemas.microsoft.com/office/drawing/2014/main" id="{15EAAD2F-F1DC-C817-A525-CCE3EF428CB1}"/>
              </a:ext>
            </a:extLst>
          </p:cNvPr>
          <p:cNvSpPr txBox="1"/>
          <p:nvPr/>
        </p:nvSpPr>
        <p:spPr>
          <a:xfrm>
            <a:off x="656759" y="6117789"/>
            <a:ext cx="10878482" cy="38536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lnSpc>
                <a:spcPts val="2500"/>
              </a:lnSpc>
              <a:buFont typeface="Arial" panose="020B0604020202020204" pitchFamily="34" charset="0"/>
              <a:buChar char="•"/>
              <a:defRPr/>
            </a:pPr>
            <a:r>
              <a:rPr lang="fr-FR" dirty="0">
                <a:latin typeface="Arial" panose="020B0604020202020204" pitchFamily="34" charset="0"/>
                <a:cs typeface="Arial" panose="020B0604020202020204" pitchFamily="34" charset="0"/>
              </a:rPr>
              <a:t>Ce type de volet a été utilisé pendant plusieurs années, notamment sur les avions de combats. </a:t>
            </a:r>
          </a:p>
        </p:txBody>
      </p:sp>
    </p:spTree>
    <p:extLst>
      <p:ext uri="{BB962C8B-B14F-4D97-AF65-F5344CB8AC3E}">
        <p14:creationId xmlns:p14="http://schemas.microsoft.com/office/powerpoint/2010/main" val="38012404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8184" y="319643"/>
            <a:ext cx="11183816" cy="512519"/>
          </a:xfrm>
        </p:spPr>
        <p:txBody>
          <a:bodyPr>
            <a:normAutofit/>
          </a:bodyPr>
          <a:lstStyle/>
          <a:p>
            <a:r>
              <a:rPr lang="fr-FR" sz="2400" b="1" dirty="0">
                <a:latin typeface="Arial" panose="020B0604020202020204" pitchFamily="34" charset="0"/>
                <a:cs typeface="Arial" panose="020B0604020202020204" pitchFamily="34" charset="0"/>
              </a:rPr>
              <a:t>Différents types de volets: Volet d'intrados avec déplacement vers l'arrière</a:t>
            </a:r>
            <a:endParaRPr lang="fr-FR" sz="2400" dirty="0">
              <a:latin typeface="Arial" panose="020B0604020202020204" pitchFamily="34" charset="0"/>
              <a:cs typeface="Arial" panose="020B0604020202020204" pitchFamily="34" charset="0"/>
            </a:endParaRPr>
          </a:p>
        </p:txBody>
      </p:sp>
      <p:pic>
        <p:nvPicPr>
          <p:cNvPr id="4" name="Espace réservé du contenu 3" descr="Volet d'intrados avec recul"/>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6724" y="3996962"/>
            <a:ext cx="8282354" cy="1753208"/>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1008184" y="1690688"/>
            <a:ext cx="9662033"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Ce type de volet combine:</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 un déplacement vers l'arrière pour augmenter la surface alaire </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 un braquage vers le bas pour augmenter la courbure. </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Ce type de volet s'appelle « volet </a:t>
            </a:r>
            <a:r>
              <a:rPr lang="fr-FR" dirty="0" err="1">
                <a:latin typeface="Arial" panose="020B0604020202020204" pitchFamily="34" charset="0"/>
                <a:cs typeface="Arial" panose="020B0604020202020204" pitchFamily="34" charset="0"/>
              </a:rPr>
              <a:t>Zap</a:t>
            </a:r>
            <a:r>
              <a:rPr lang="fr-FR"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484713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83423" y="382710"/>
            <a:ext cx="7971692" cy="637198"/>
          </a:xfrm>
        </p:spPr>
        <p:txBody>
          <a:bodyPr>
            <a:normAutofit/>
          </a:bodyPr>
          <a:lstStyle/>
          <a:p>
            <a:pPr algn="ctr"/>
            <a:r>
              <a:rPr lang="fr-FR" sz="2800" dirty="0">
                <a:latin typeface="Arial" panose="020B0604020202020204" pitchFamily="34" charset="0"/>
                <a:cs typeface="Arial" panose="020B0604020202020204" pitchFamily="34" charset="0"/>
              </a:rPr>
              <a:t>Différents types de volets: Volet de courbure</a:t>
            </a:r>
          </a:p>
        </p:txBody>
      </p:sp>
      <p:pic>
        <p:nvPicPr>
          <p:cNvPr id="4" name="Espace réservé du contenu 3" descr="Volet de Courbur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29961" y="4783016"/>
            <a:ext cx="7825154" cy="1692274"/>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260838" y="1188780"/>
            <a:ext cx="11380177" cy="33650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Ce type de volet permet de faire varier la courbure de l'aile, donc la portance et la traînée.</a:t>
            </a:r>
          </a:p>
          <a:p>
            <a:pPr marL="285750" indent="-285750">
              <a:lnSpc>
                <a:spcPct val="150000"/>
              </a:lnSpc>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C’est une simple articulation au bord de fuite et occupe une fraction de la profondeur de l'aile de 20 à 30 %. </a:t>
            </a:r>
          </a:p>
          <a:p>
            <a:pPr marL="285750" indent="-285750">
              <a:lnSpc>
                <a:spcPct val="150000"/>
              </a:lnSpc>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 braquage crée une dépression sur l'extrados du volet</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les surpressions sur l'intrados sont aussi augmentées, principalement sur la seconde moitié du profil. </a:t>
            </a:r>
          </a:p>
          <a:p>
            <a:pPr marL="285750" indent="-285750">
              <a:lnSpc>
                <a:spcPct val="150000"/>
              </a:lnSpc>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Sur certains types de planeurs il est possible de braquer les volets négativement (vers le haut). </a:t>
            </a:r>
          </a:p>
        </p:txBody>
      </p:sp>
    </p:spTree>
    <p:extLst>
      <p:ext uri="{BB962C8B-B14F-4D97-AF65-F5344CB8AC3E}">
        <p14:creationId xmlns:p14="http://schemas.microsoft.com/office/powerpoint/2010/main" val="23714217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46479" y="417880"/>
            <a:ext cx="8780585" cy="566860"/>
          </a:xfrm>
        </p:spPr>
        <p:txBody>
          <a:bodyPr>
            <a:normAutofit/>
          </a:bodyPr>
          <a:lstStyle/>
          <a:p>
            <a:pPr algn="ctr"/>
            <a:r>
              <a:rPr lang="fr-FR" sz="2800" dirty="0">
                <a:latin typeface="Arial" panose="020B0604020202020204" pitchFamily="34" charset="0"/>
                <a:cs typeface="Arial" panose="020B0604020202020204" pitchFamily="34" charset="0"/>
              </a:rPr>
              <a:t>Différents types de volets: Volet de courbure à fente</a:t>
            </a:r>
          </a:p>
        </p:txBody>
      </p:sp>
      <p:pic>
        <p:nvPicPr>
          <p:cNvPr id="4" name="Espace réservé du contenu 3" descr="Volet à fen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46479" y="4853904"/>
            <a:ext cx="7714044" cy="1255952"/>
          </a:xfrm>
          <a:prstGeom prst="rect">
            <a:avLst/>
          </a:prstGeom>
          <a:ln/>
        </p:spPr>
        <p:style>
          <a:lnRef idx="2">
            <a:schemeClr val="accent6"/>
          </a:lnRef>
          <a:fillRef idx="1">
            <a:schemeClr val="lt1"/>
          </a:fillRef>
          <a:effectRef idx="0">
            <a:schemeClr val="accent6"/>
          </a:effectRef>
          <a:fontRef idx="minor">
            <a:schemeClr val="dk1"/>
          </a:fontRef>
        </p:style>
      </p:pic>
      <p:sp>
        <p:nvSpPr>
          <p:cNvPr id="5" name="Rectangle 4"/>
          <p:cNvSpPr/>
          <p:nvPr/>
        </p:nvSpPr>
        <p:spPr>
          <a:xfrm>
            <a:off x="685800" y="1173375"/>
            <a:ext cx="11183815" cy="305468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ts val="2100"/>
              </a:lnSpc>
              <a:buFont typeface="Arial" panose="020B0604020202020204" pitchFamily="34" charset="0"/>
              <a:buChar char="•"/>
            </a:pPr>
            <a:r>
              <a:rPr lang="fr-FR" dirty="0">
                <a:latin typeface="Arial" panose="020B0604020202020204" pitchFamily="34" charset="0"/>
                <a:cs typeface="Arial" panose="020B0604020202020204" pitchFamily="34" charset="0"/>
              </a:rPr>
              <a:t>Une fente est ménagée entre le profil et le volet, dès que l'on braque celui-ci</a:t>
            </a:r>
          </a:p>
          <a:p>
            <a:pPr marL="285750" indent="-285750">
              <a:lnSpc>
                <a:spcPts val="2100"/>
              </a:lnSpc>
              <a:buFont typeface="Arial" panose="020B0604020202020204" pitchFamily="34" charset="0"/>
              <a:buChar char="•"/>
            </a:pPr>
            <a:r>
              <a:rPr lang="fr-FR" dirty="0">
                <a:latin typeface="Arial" panose="020B0604020202020204" pitchFamily="34" charset="0"/>
                <a:cs typeface="Arial" panose="020B0604020202020204" pitchFamily="34" charset="0"/>
              </a:rPr>
              <a:t>La fente doit être convergente pour accélérer le flux et avoir une direction telle que l'écoulement ne décolle pas sur le volet. </a:t>
            </a:r>
          </a:p>
          <a:p>
            <a:pPr marL="285750" indent="-285750">
              <a:lnSpc>
                <a:spcPts val="2100"/>
              </a:lnSpc>
              <a:buFont typeface="Arial" panose="020B0604020202020204" pitchFamily="34" charset="0"/>
              <a:buChar char="•"/>
            </a:pPr>
            <a:r>
              <a:rPr lang="fr-FR" dirty="0">
                <a:latin typeface="Arial" panose="020B0604020202020204" pitchFamily="34" charset="0"/>
                <a:cs typeface="Arial" panose="020B0604020202020204" pitchFamily="34" charset="0"/>
              </a:rPr>
              <a:t>L'absence de décollement est liée la dépression sur le volet et donc également la vitesse à la sortie de la fente.</a:t>
            </a:r>
          </a:p>
          <a:p>
            <a:pPr marL="285750" indent="-285750">
              <a:lnSpc>
                <a:spcPts val="2100"/>
              </a:lnSpc>
              <a:buFont typeface="Arial" panose="020B0604020202020204" pitchFamily="34" charset="0"/>
              <a:buChar char="•"/>
            </a:pPr>
            <a:r>
              <a:rPr lang="fr-FR" dirty="0">
                <a:latin typeface="Arial" panose="020B0604020202020204" pitchFamily="34" charset="0"/>
                <a:cs typeface="Arial" panose="020B0604020202020204" pitchFamily="34" charset="0"/>
              </a:rPr>
              <a:t>Il existe donc une largeur optimale. De la fente: Une fente trop étroite freine l'écoulement par viscosité, une fente trop large peut diminuer la dépression d'extrados du volet. </a:t>
            </a:r>
          </a:p>
          <a:p>
            <a:pPr marL="285750" indent="-285750">
              <a:lnSpc>
                <a:spcPts val="2100"/>
              </a:lnSpc>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marL="285750" indent="-285750">
              <a:lnSpc>
                <a:spcPts val="2100"/>
              </a:lnSpc>
              <a:buFont typeface="Arial" panose="020B0604020202020204" pitchFamily="34" charset="0"/>
              <a:buChar char="•"/>
            </a:pPr>
            <a:r>
              <a:rPr lang="fr-FR" dirty="0">
                <a:latin typeface="Arial" panose="020B0604020202020204" pitchFamily="34" charset="0"/>
                <a:cs typeface="Arial" panose="020B0604020202020204" pitchFamily="34" charset="0"/>
              </a:rPr>
              <a:t>Pour obtenir le meilleur fonctionnement à n'importe quel braquage, il est nécessaire d'adjoindre un dispositif cinématique tel que le volet puisse être translaté et pivoté à la fois: Cette solution est adoptée maintenant sur presque tous les avions modernes. </a:t>
            </a:r>
          </a:p>
        </p:txBody>
      </p:sp>
    </p:spTree>
    <p:extLst>
      <p:ext uri="{BB962C8B-B14F-4D97-AF65-F5344CB8AC3E}">
        <p14:creationId xmlns:p14="http://schemas.microsoft.com/office/powerpoint/2010/main" val="19315953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90092" y="312372"/>
            <a:ext cx="6336323" cy="584444"/>
          </a:xfrm>
        </p:spPr>
        <p:txBody>
          <a:bodyPr>
            <a:normAutofit/>
          </a:bodyPr>
          <a:lstStyle/>
          <a:p>
            <a:r>
              <a:rPr lang="fr-FR" sz="2800" dirty="0">
                <a:latin typeface="Arial" panose="020B0604020202020204" pitchFamily="34" charset="0"/>
                <a:cs typeface="Arial" panose="020B0604020202020204" pitchFamily="34" charset="0"/>
              </a:rPr>
              <a:t>Différents types de volets: Volet Fowler</a:t>
            </a:r>
          </a:p>
        </p:txBody>
      </p:sp>
      <p:pic>
        <p:nvPicPr>
          <p:cNvPr id="4" name="Espace réservé du contenu 3" descr="Volet Fowle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07007" y="4032131"/>
            <a:ext cx="7406270" cy="1278423"/>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674076" y="1846274"/>
            <a:ext cx="10568354" cy="12875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 volet Fowler consiste en une aile auxiliaire qui vient se loger sous l'extrados de l'aile principale.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Cette pseudo-aile est reculée en même temps qu'elle est braquée.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On combine ainsi les effets de courbure, de fente et de variation de surface.</a:t>
            </a:r>
          </a:p>
        </p:txBody>
      </p:sp>
    </p:spTree>
    <p:extLst>
      <p:ext uri="{BB962C8B-B14F-4D97-AF65-F5344CB8AC3E}">
        <p14:creationId xmlns:p14="http://schemas.microsoft.com/office/powerpoint/2010/main" val="1308186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1649</TotalTime>
  <Words>10284</Words>
  <Application>Microsoft Office PowerPoint</Application>
  <PresentationFormat>Widescreen</PresentationFormat>
  <Paragraphs>1022</Paragraphs>
  <Slides>152</Slides>
  <Notes>68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152</vt:i4>
      </vt:variant>
    </vt:vector>
  </HeadingPairs>
  <TitlesOfParts>
    <vt:vector size="163" baseType="lpstr">
      <vt:lpstr>Arial</vt:lpstr>
      <vt:lpstr>Arial</vt:lpstr>
      <vt:lpstr>Calibri</vt:lpstr>
      <vt:lpstr>Calibri Light</vt:lpstr>
      <vt:lpstr>Cambria Math</vt:lpstr>
      <vt:lpstr>Courier New</vt:lpstr>
      <vt:lpstr>DejaVu Sans</vt:lpstr>
      <vt:lpstr>Monotype Sorts</vt:lpstr>
      <vt:lpstr>Times New Roman</vt:lpstr>
      <vt:lpstr>Wingdings</vt:lpstr>
      <vt:lpstr>Thème Office</vt:lpstr>
      <vt:lpstr>Voilure</vt:lpstr>
      <vt:lpstr>Plan</vt:lpstr>
      <vt:lpstr>Efforts appliqués à la voilure en vol et au sol</vt:lpstr>
      <vt:lpstr>Efforts appliqués à la voilure en vol et au sol</vt:lpstr>
      <vt:lpstr>Les contrainte mécaniques </vt:lpstr>
      <vt:lpstr>PowerPoint Presentation</vt:lpstr>
      <vt:lpstr>PowerPoint Presentation</vt:lpstr>
      <vt:lpstr>PowerPoint Presentation</vt:lpstr>
      <vt:lpstr>Facteur de charge</vt:lpstr>
      <vt:lpstr>Facteurs de charge limites</vt:lpstr>
      <vt:lpstr>PowerPoint Presentation</vt:lpstr>
      <vt:lpstr>PowerPoint Presentation</vt:lpstr>
      <vt:lpstr>PowerPoint Presentation</vt:lpstr>
      <vt:lpstr>PowerPoint Presentation</vt:lpstr>
      <vt:lpstr>PowerPoint Presentation</vt:lpstr>
      <vt:lpstr>PowerPoint Presentation</vt:lpstr>
      <vt:lpstr>Rappel d’aérodynamique</vt:lpstr>
      <vt:lpstr>Rappel d’aérodynamique</vt:lpstr>
      <vt:lpstr>Rappel d’aérodynamique</vt:lpstr>
      <vt:lpstr>PowerPoint Presentation</vt:lpstr>
      <vt:lpstr>PowerPoint Presentation</vt:lpstr>
      <vt:lpstr>     Efforts appliqués au sol:  Aile tirée bimoteur</vt:lpstr>
      <vt:lpstr>     Efforts appliqués au sol:  Aile tirée bimoteur</vt:lpstr>
      <vt:lpstr>     Efforts appliqués au sol:  Aile tirée bimoteur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Démonstration</vt:lpstr>
      <vt:lpstr>QUESTION N°1</vt:lpstr>
      <vt:lpstr>QUESTION N°1</vt:lpstr>
      <vt:lpstr>QUESTION N°2</vt:lpstr>
      <vt:lpstr>QUESTION N°2</vt:lpstr>
      <vt:lpstr>QUESTION N°3</vt:lpstr>
      <vt:lpstr>QUESTION N°3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et modes de construction</vt:lpstr>
      <vt:lpstr>Structure et modes de construction</vt:lpstr>
      <vt:lpstr>Structure et modes de construction</vt:lpstr>
      <vt:lpstr>Structure et modes de construction</vt:lpstr>
      <vt:lpstr>PowerPoint Presentation</vt:lpstr>
      <vt:lpstr>Nervures</vt:lpstr>
      <vt:lpstr>Nervures courantes</vt:lpstr>
      <vt:lpstr>Nervures fortes</vt:lpstr>
      <vt:lpstr>PowerPoint Presentation</vt:lpstr>
      <vt:lpstr>Revêtement travaillant</vt:lpstr>
      <vt:lpstr>Revêtement travaillant</vt:lpstr>
      <vt:lpstr>Revêtement travaillant</vt:lpstr>
      <vt:lpstr>Types de voilure</vt:lpstr>
      <vt:lpstr>Structure caisson</vt:lpstr>
      <vt:lpstr>Structure supersonique</vt:lpstr>
      <vt:lpstr>PowerPoint Presentation</vt:lpstr>
      <vt:lpstr>PowerPoint Presentation</vt:lpstr>
      <vt:lpstr>PowerPoint Presentation</vt:lpstr>
      <vt:lpstr>PowerPoint Presentation</vt:lpstr>
      <vt:lpstr>PowerPoint Presentation</vt:lpstr>
      <vt:lpstr>PowerPoint Presentation</vt:lpstr>
      <vt:lpstr>Assemblage Aile-Moteur</vt:lpstr>
      <vt:lpstr>Assemblage Aile-Moteur</vt:lpstr>
      <vt:lpstr>GTR suspendu sous l’aile</vt:lpstr>
      <vt:lpstr>PowerPoint Presentation</vt:lpstr>
      <vt:lpstr>PowerPoint Presentation</vt:lpstr>
      <vt:lpstr>PowerPoint Presentation</vt:lpstr>
      <vt:lpstr>PowerPoint Presentation</vt:lpstr>
      <vt:lpstr>Fixation des GTP</vt:lpstr>
      <vt:lpstr>Fixation des commandes de vol et des atterrisseurs. </vt:lpstr>
      <vt:lpstr>Fixation des commandes de vol et des atterrisseurs</vt:lpstr>
      <vt:lpstr>Dispositifs hypersustentateurs</vt:lpstr>
      <vt:lpstr>Dispositifs de bord d'attaque</vt:lpstr>
      <vt:lpstr>Apport d’énergie à la Couche Limite</vt:lpstr>
      <vt:lpstr>PowerPoint Presentation</vt:lpstr>
      <vt:lpstr>Bec à fente fixe</vt:lpstr>
      <vt:lpstr>Becs à fente automatiques </vt:lpstr>
      <vt:lpstr>Bec à fente commandé ou Slat </vt:lpstr>
      <vt:lpstr>Principe de fonctionnement sur Airbus A300</vt:lpstr>
      <vt:lpstr>Principe de fonctionnement sur Airbus A330/A340</vt:lpstr>
      <vt:lpstr>Bec (volet) Krueger</vt:lpstr>
      <vt:lpstr>Dispositifs de bord de fuite</vt:lpstr>
      <vt:lpstr>Dispositifs de bord de fuite</vt:lpstr>
      <vt:lpstr>Dispositifs de bord de fuite</vt:lpstr>
      <vt:lpstr>Volets hypersustentateurs</vt:lpstr>
      <vt:lpstr>Différents types de volets: Volet d'intrados</vt:lpstr>
      <vt:lpstr>Différents types de volets: Volet d'intrados avec déplacement vers l'arrière</vt:lpstr>
      <vt:lpstr>Différents types de volets: Volet de courbure</vt:lpstr>
      <vt:lpstr>Différents types de volets: Volet de courbure à fente</vt:lpstr>
      <vt:lpstr>Différents types de volets: Volet Fowler</vt:lpstr>
      <vt:lpstr>Différents types de volets: Volet Fowler à volets multiples</vt:lpstr>
      <vt:lpstr>Boeing 747 en phase d'approche juste avant l'atterrissage</vt:lpstr>
      <vt:lpstr>Dispositifs divers: Soufflage</vt:lpstr>
      <vt:lpstr>Dispositifs divers: Aspiration</vt:lpstr>
      <vt:lpstr>Tableau récapitulatif de l'amélioration apportée par les dispositifs hypersustentateurs</vt:lpstr>
      <vt:lpstr>Synthèse des dispositifs hypersustentateurs sur la polaire</vt:lpstr>
      <vt:lpstr>Installation B 727</vt:lpstr>
      <vt:lpstr>Mise en œuvre des dispositifs hypersustentateurs sur B 727</vt:lpstr>
      <vt:lpstr>Dispositifs hyposustentateurs</vt:lpstr>
      <vt:lpstr>Aérofreins</vt:lpstr>
      <vt:lpstr>Sur les ailes</vt:lpstr>
      <vt:lpstr>Différents types d'aérofreins: Au-dessus du fuselage</vt:lpstr>
      <vt:lpstr>Différents types d'aérofreins: En-dessous du fuselage</vt:lpstr>
      <vt:lpstr>PowerPoint Presentation</vt:lpstr>
      <vt:lpstr>PowerPoint Presentation</vt:lpstr>
      <vt:lpstr>Le parachute de queue</vt:lpstr>
      <vt:lpstr>Influence sur la polaire</vt:lpstr>
      <vt:lpstr>Les spoilers</vt:lpstr>
      <vt:lpstr>Les spoilers L'airbus 319 servira de base pour les explications suivantes</vt:lpstr>
      <vt:lpstr>Principe de fonctionnement spoilers</vt:lpstr>
      <vt:lpstr>Principe de fonctionnement spoilers Au sol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 N°19</vt:lpstr>
      <vt:lpstr>PowerPoint Presentation</vt:lpstr>
      <vt:lpstr>QUESTION N°20</vt:lpstr>
      <vt:lpstr>PowerPoint Presentation</vt:lpstr>
      <vt:lpstr>QUESTION N°23</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Efforts appliqués à la voilure en vol et au sol</dc:title>
  <dc:creator>Microsoft</dc:creator>
  <cp:lastModifiedBy>A Youssef OUADINE</cp:lastModifiedBy>
  <cp:revision>96</cp:revision>
  <dcterms:created xsi:type="dcterms:W3CDTF">2020-12-14T10:29:51Z</dcterms:created>
  <dcterms:modified xsi:type="dcterms:W3CDTF">2023-01-05T11:41:51Z</dcterms:modified>
</cp:coreProperties>
</file>